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58" r:id="rId4"/>
    <p:sldId id="264" r:id="rId5"/>
    <p:sldId id="263" r:id="rId6"/>
    <p:sldId id="262" r:id="rId7"/>
    <p:sldId id="261" r:id="rId8"/>
    <p:sldId id="265" r:id="rId9"/>
    <p:sldId id="267" r:id="rId10"/>
    <p:sldId id="271" r:id="rId11"/>
    <p:sldId id="272" r:id="rId12"/>
    <p:sldId id="274" r:id="rId13"/>
    <p:sldId id="281" r:id="rId14"/>
    <p:sldId id="276" r:id="rId15"/>
    <p:sldId id="277" r:id="rId16"/>
    <p:sldId id="278" r:id="rId17"/>
    <p:sldId id="275" r:id="rId18"/>
    <p:sldId id="279" r:id="rId19"/>
    <p:sldId id="280"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268" r:id="rId41"/>
    <p:sldId id="302" r:id="rId42"/>
    <p:sldId id="303" r:id="rId43"/>
    <p:sldId id="304" r:id="rId44"/>
    <p:sldId id="305" r:id="rId45"/>
    <p:sldId id="269" r:id="rId46"/>
    <p:sldId id="306" r:id="rId47"/>
    <p:sldId id="307" r:id="rId48"/>
    <p:sldId id="308" r:id="rId49"/>
    <p:sldId id="309" r:id="rId50"/>
    <p:sldId id="310" r:id="rId51"/>
    <p:sldId id="270" r:id="rId52"/>
    <p:sldId id="311" r:id="rId53"/>
    <p:sldId id="312" r:id="rId54"/>
    <p:sldId id="313" r:id="rId55"/>
    <p:sldId id="314" r:id="rId56"/>
    <p:sldId id="315" r:id="rId57"/>
    <p:sldId id="316" r:id="rId58"/>
    <p:sldId id="31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105" d="100"/>
          <a:sy n="105" d="100"/>
        </p:scale>
        <p:origin x="81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B270C6-4DA0-4B8F-8DE8-D05DF084FE9D}" type="doc">
      <dgm:prSet loTypeId="urn:microsoft.com/office/officeart/2005/8/layout/cycle1" loCatId="cycle" qsTypeId="urn:microsoft.com/office/officeart/2005/8/quickstyle/simple1" qsCatId="simple" csTypeId="urn:microsoft.com/office/officeart/2005/8/colors/accent2_3" csCatId="accent2" phldr="1"/>
      <dgm:spPr/>
      <dgm:t>
        <a:bodyPr/>
        <a:lstStyle/>
        <a:p>
          <a:endParaRPr lang="en-US"/>
        </a:p>
      </dgm:t>
    </dgm:pt>
    <dgm:pt modelId="{D576412A-04C4-4BFB-AE8C-31DBA2A2EA22}">
      <dgm:prSet phldrT="[Text]"/>
      <dgm:spPr/>
      <dgm:t>
        <a:bodyPr/>
        <a:lstStyle/>
        <a:p>
          <a:r>
            <a:rPr lang="en-US" dirty="0"/>
            <a:t>Identifying Biases </a:t>
          </a:r>
        </a:p>
      </dgm:t>
    </dgm:pt>
    <dgm:pt modelId="{5ABBDF13-23D9-42BB-9355-F2704E700C4E}" type="parTrans" cxnId="{0A57DE2C-5610-4C1E-8F97-5DFDFFF48594}">
      <dgm:prSet/>
      <dgm:spPr/>
      <dgm:t>
        <a:bodyPr/>
        <a:lstStyle/>
        <a:p>
          <a:endParaRPr lang="en-US"/>
        </a:p>
      </dgm:t>
    </dgm:pt>
    <dgm:pt modelId="{2E603F5D-2165-40A8-9D94-668DB14276CB}" type="sibTrans" cxnId="{0A57DE2C-5610-4C1E-8F97-5DFDFFF48594}">
      <dgm:prSet/>
      <dgm:spPr/>
      <dgm:t>
        <a:bodyPr/>
        <a:lstStyle/>
        <a:p>
          <a:endParaRPr lang="en-US"/>
        </a:p>
      </dgm:t>
    </dgm:pt>
    <dgm:pt modelId="{BEA45A99-928F-470B-BC66-BEA65C3909C1}">
      <dgm:prSet phldrT="[Text]"/>
      <dgm:spPr/>
      <dgm:t>
        <a:bodyPr/>
        <a:lstStyle/>
        <a:p>
          <a:r>
            <a:rPr lang="en-US" dirty="0"/>
            <a:t>Mitigating Biases</a:t>
          </a:r>
        </a:p>
      </dgm:t>
    </dgm:pt>
    <dgm:pt modelId="{3602D211-1A48-43EC-AE18-F1CA9492C1E1}" type="parTrans" cxnId="{4D285437-4711-4E5B-B352-B8662B0189D1}">
      <dgm:prSet/>
      <dgm:spPr/>
      <dgm:t>
        <a:bodyPr/>
        <a:lstStyle/>
        <a:p>
          <a:endParaRPr lang="en-US"/>
        </a:p>
      </dgm:t>
    </dgm:pt>
    <dgm:pt modelId="{C7D61A44-403F-4E33-B14D-500DCC7F6EEE}" type="sibTrans" cxnId="{4D285437-4711-4E5B-B352-B8662B0189D1}">
      <dgm:prSet/>
      <dgm:spPr/>
      <dgm:t>
        <a:bodyPr/>
        <a:lstStyle/>
        <a:p>
          <a:endParaRPr lang="en-US"/>
        </a:p>
      </dgm:t>
    </dgm:pt>
    <dgm:pt modelId="{C95C222D-9432-451C-BEF6-A19BB4FBFAC8}">
      <dgm:prSet phldrT="[Text]"/>
      <dgm:spPr/>
      <dgm:t>
        <a:bodyPr/>
        <a:lstStyle/>
        <a:p>
          <a:r>
            <a:rPr lang="en-US" dirty="0"/>
            <a:t>Ethical Governance Integration</a:t>
          </a:r>
        </a:p>
      </dgm:t>
    </dgm:pt>
    <dgm:pt modelId="{34D910F4-0676-45BD-B22F-0A580987589F}" type="parTrans" cxnId="{F3A5DF5A-F3E5-4215-93CA-994A240A9B76}">
      <dgm:prSet/>
      <dgm:spPr/>
      <dgm:t>
        <a:bodyPr/>
        <a:lstStyle/>
        <a:p>
          <a:endParaRPr lang="en-US"/>
        </a:p>
      </dgm:t>
    </dgm:pt>
    <dgm:pt modelId="{2E1853AB-E1E8-4A61-9E9E-4BE388EB71E3}" type="sibTrans" cxnId="{F3A5DF5A-F3E5-4215-93CA-994A240A9B76}">
      <dgm:prSet/>
      <dgm:spPr/>
      <dgm:t>
        <a:bodyPr/>
        <a:lstStyle/>
        <a:p>
          <a:endParaRPr lang="en-US"/>
        </a:p>
      </dgm:t>
    </dgm:pt>
    <dgm:pt modelId="{EBB8A8E7-7A63-487E-A6A0-6AEF87B8F77B}" type="pres">
      <dgm:prSet presAssocID="{57B270C6-4DA0-4B8F-8DE8-D05DF084FE9D}" presName="cycle" presStyleCnt="0">
        <dgm:presLayoutVars>
          <dgm:dir/>
          <dgm:resizeHandles val="exact"/>
        </dgm:presLayoutVars>
      </dgm:prSet>
      <dgm:spPr/>
    </dgm:pt>
    <dgm:pt modelId="{B1397F77-58C4-4908-AB1E-254A6142A05F}" type="pres">
      <dgm:prSet presAssocID="{D576412A-04C4-4BFB-AE8C-31DBA2A2EA22}" presName="dummy" presStyleCnt="0"/>
      <dgm:spPr/>
    </dgm:pt>
    <dgm:pt modelId="{834565F4-2E45-4005-A65C-9EBAF52D9744}" type="pres">
      <dgm:prSet presAssocID="{D576412A-04C4-4BFB-AE8C-31DBA2A2EA22}" presName="node" presStyleLbl="revTx" presStyleIdx="0" presStyleCnt="3">
        <dgm:presLayoutVars>
          <dgm:bulletEnabled val="1"/>
        </dgm:presLayoutVars>
      </dgm:prSet>
      <dgm:spPr/>
    </dgm:pt>
    <dgm:pt modelId="{D4BF04C1-C4C9-4B65-B874-7BBD72EC9E33}" type="pres">
      <dgm:prSet presAssocID="{2E603F5D-2165-40A8-9D94-668DB14276CB}" presName="sibTrans" presStyleLbl="node1" presStyleIdx="0" presStyleCnt="3"/>
      <dgm:spPr/>
    </dgm:pt>
    <dgm:pt modelId="{094F6C38-5E3F-4140-9745-A0FA31CE0B89}" type="pres">
      <dgm:prSet presAssocID="{BEA45A99-928F-470B-BC66-BEA65C3909C1}" presName="dummy" presStyleCnt="0"/>
      <dgm:spPr/>
    </dgm:pt>
    <dgm:pt modelId="{6291AB42-2BE4-4FDF-87F8-D8BC685FFCC8}" type="pres">
      <dgm:prSet presAssocID="{BEA45A99-928F-470B-BC66-BEA65C3909C1}" presName="node" presStyleLbl="revTx" presStyleIdx="1" presStyleCnt="3">
        <dgm:presLayoutVars>
          <dgm:bulletEnabled val="1"/>
        </dgm:presLayoutVars>
      </dgm:prSet>
      <dgm:spPr/>
    </dgm:pt>
    <dgm:pt modelId="{94D58351-F244-4DC6-9A6A-7E8DC2B4AB19}" type="pres">
      <dgm:prSet presAssocID="{C7D61A44-403F-4E33-B14D-500DCC7F6EEE}" presName="sibTrans" presStyleLbl="node1" presStyleIdx="1" presStyleCnt="3"/>
      <dgm:spPr/>
    </dgm:pt>
    <dgm:pt modelId="{D0BB70EE-FDBA-486B-B0C1-4A24DBE8A9A7}" type="pres">
      <dgm:prSet presAssocID="{C95C222D-9432-451C-BEF6-A19BB4FBFAC8}" presName="dummy" presStyleCnt="0"/>
      <dgm:spPr/>
    </dgm:pt>
    <dgm:pt modelId="{1657A72A-16E9-470C-9D3D-84DB4A41A37D}" type="pres">
      <dgm:prSet presAssocID="{C95C222D-9432-451C-BEF6-A19BB4FBFAC8}" presName="node" presStyleLbl="revTx" presStyleIdx="2" presStyleCnt="3">
        <dgm:presLayoutVars>
          <dgm:bulletEnabled val="1"/>
        </dgm:presLayoutVars>
      </dgm:prSet>
      <dgm:spPr/>
    </dgm:pt>
    <dgm:pt modelId="{2BC61222-9BF0-43CC-8723-606B178A0666}" type="pres">
      <dgm:prSet presAssocID="{2E1853AB-E1E8-4A61-9E9E-4BE388EB71E3}" presName="sibTrans" presStyleLbl="node1" presStyleIdx="2" presStyleCnt="3"/>
      <dgm:spPr/>
    </dgm:pt>
  </dgm:ptLst>
  <dgm:cxnLst>
    <dgm:cxn modelId="{0A57DE2C-5610-4C1E-8F97-5DFDFFF48594}" srcId="{57B270C6-4DA0-4B8F-8DE8-D05DF084FE9D}" destId="{D576412A-04C4-4BFB-AE8C-31DBA2A2EA22}" srcOrd="0" destOrd="0" parTransId="{5ABBDF13-23D9-42BB-9355-F2704E700C4E}" sibTransId="{2E603F5D-2165-40A8-9D94-668DB14276CB}"/>
    <dgm:cxn modelId="{4D285437-4711-4E5B-B352-B8662B0189D1}" srcId="{57B270C6-4DA0-4B8F-8DE8-D05DF084FE9D}" destId="{BEA45A99-928F-470B-BC66-BEA65C3909C1}" srcOrd="1" destOrd="0" parTransId="{3602D211-1A48-43EC-AE18-F1CA9492C1E1}" sibTransId="{C7D61A44-403F-4E33-B14D-500DCC7F6EEE}"/>
    <dgm:cxn modelId="{D0C9515F-25FA-486C-88B7-404192CCC355}" type="presOf" srcId="{C7D61A44-403F-4E33-B14D-500DCC7F6EEE}" destId="{94D58351-F244-4DC6-9A6A-7E8DC2B4AB19}" srcOrd="0" destOrd="0" presId="urn:microsoft.com/office/officeart/2005/8/layout/cycle1"/>
    <dgm:cxn modelId="{96BCA666-AA4B-4654-A18F-30DDBEC561E2}" type="presOf" srcId="{D576412A-04C4-4BFB-AE8C-31DBA2A2EA22}" destId="{834565F4-2E45-4005-A65C-9EBAF52D9744}" srcOrd="0" destOrd="0" presId="urn:microsoft.com/office/officeart/2005/8/layout/cycle1"/>
    <dgm:cxn modelId="{5CB28949-8137-4BD9-9B45-A46EAEC561B8}" type="presOf" srcId="{2E603F5D-2165-40A8-9D94-668DB14276CB}" destId="{D4BF04C1-C4C9-4B65-B874-7BBD72EC9E33}" srcOrd="0" destOrd="0" presId="urn:microsoft.com/office/officeart/2005/8/layout/cycle1"/>
    <dgm:cxn modelId="{16EB1177-CF3A-4EDC-9C2C-C8460FF589E5}" type="presOf" srcId="{BEA45A99-928F-470B-BC66-BEA65C3909C1}" destId="{6291AB42-2BE4-4FDF-87F8-D8BC685FFCC8}" srcOrd="0" destOrd="0" presId="urn:microsoft.com/office/officeart/2005/8/layout/cycle1"/>
    <dgm:cxn modelId="{F3A5DF5A-F3E5-4215-93CA-994A240A9B76}" srcId="{57B270C6-4DA0-4B8F-8DE8-D05DF084FE9D}" destId="{C95C222D-9432-451C-BEF6-A19BB4FBFAC8}" srcOrd="2" destOrd="0" parTransId="{34D910F4-0676-45BD-B22F-0A580987589F}" sibTransId="{2E1853AB-E1E8-4A61-9E9E-4BE388EB71E3}"/>
    <dgm:cxn modelId="{E582BF82-05BD-4824-B818-3C8538019DF7}" type="presOf" srcId="{2E1853AB-E1E8-4A61-9E9E-4BE388EB71E3}" destId="{2BC61222-9BF0-43CC-8723-606B178A0666}" srcOrd="0" destOrd="0" presId="urn:microsoft.com/office/officeart/2005/8/layout/cycle1"/>
    <dgm:cxn modelId="{C62C1A98-DF3E-4034-90B7-35644ACAEB6E}" type="presOf" srcId="{C95C222D-9432-451C-BEF6-A19BB4FBFAC8}" destId="{1657A72A-16E9-470C-9D3D-84DB4A41A37D}" srcOrd="0" destOrd="0" presId="urn:microsoft.com/office/officeart/2005/8/layout/cycle1"/>
    <dgm:cxn modelId="{3811779B-B2F9-4E10-B897-D617FDEF30D2}" type="presOf" srcId="{57B270C6-4DA0-4B8F-8DE8-D05DF084FE9D}" destId="{EBB8A8E7-7A63-487E-A6A0-6AEF87B8F77B}" srcOrd="0" destOrd="0" presId="urn:microsoft.com/office/officeart/2005/8/layout/cycle1"/>
    <dgm:cxn modelId="{1045C6D0-063F-4B70-8253-9B0B0CC55045}" type="presParOf" srcId="{EBB8A8E7-7A63-487E-A6A0-6AEF87B8F77B}" destId="{B1397F77-58C4-4908-AB1E-254A6142A05F}" srcOrd="0" destOrd="0" presId="urn:microsoft.com/office/officeart/2005/8/layout/cycle1"/>
    <dgm:cxn modelId="{DAA0F7D1-8345-44BE-8988-D703184DDFDC}" type="presParOf" srcId="{EBB8A8E7-7A63-487E-A6A0-6AEF87B8F77B}" destId="{834565F4-2E45-4005-A65C-9EBAF52D9744}" srcOrd="1" destOrd="0" presId="urn:microsoft.com/office/officeart/2005/8/layout/cycle1"/>
    <dgm:cxn modelId="{5BB65419-D18E-4A46-9FB6-83FEA79C7F57}" type="presParOf" srcId="{EBB8A8E7-7A63-487E-A6A0-6AEF87B8F77B}" destId="{D4BF04C1-C4C9-4B65-B874-7BBD72EC9E33}" srcOrd="2" destOrd="0" presId="urn:microsoft.com/office/officeart/2005/8/layout/cycle1"/>
    <dgm:cxn modelId="{06A0B349-C575-418D-94C0-EDADB3E4F55E}" type="presParOf" srcId="{EBB8A8E7-7A63-487E-A6A0-6AEF87B8F77B}" destId="{094F6C38-5E3F-4140-9745-A0FA31CE0B89}" srcOrd="3" destOrd="0" presId="urn:microsoft.com/office/officeart/2005/8/layout/cycle1"/>
    <dgm:cxn modelId="{92E857B1-E5AD-4E51-9B84-98CAB3C0A9BD}" type="presParOf" srcId="{EBB8A8E7-7A63-487E-A6A0-6AEF87B8F77B}" destId="{6291AB42-2BE4-4FDF-87F8-D8BC685FFCC8}" srcOrd="4" destOrd="0" presId="urn:microsoft.com/office/officeart/2005/8/layout/cycle1"/>
    <dgm:cxn modelId="{BF96C139-3189-4CB8-8C7C-E7029554692F}" type="presParOf" srcId="{EBB8A8E7-7A63-487E-A6A0-6AEF87B8F77B}" destId="{94D58351-F244-4DC6-9A6A-7E8DC2B4AB19}" srcOrd="5" destOrd="0" presId="urn:microsoft.com/office/officeart/2005/8/layout/cycle1"/>
    <dgm:cxn modelId="{CE43152B-AFAA-430F-B01B-7C5F31108363}" type="presParOf" srcId="{EBB8A8E7-7A63-487E-A6A0-6AEF87B8F77B}" destId="{D0BB70EE-FDBA-486B-B0C1-4A24DBE8A9A7}" srcOrd="6" destOrd="0" presId="urn:microsoft.com/office/officeart/2005/8/layout/cycle1"/>
    <dgm:cxn modelId="{3AB0E8F2-B5B5-4240-A36E-0A3FED73DAEC}" type="presParOf" srcId="{EBB8A8E7-7A63-487E-A6A0-6AEF87B8F77B}" destId="{1657A72A-16E9-470C-9D3D-84DB4A41A37D}" srcOrd="7" destOrd="0" presId="urn:microsoft.com/office/officeart/2005/8/layout/cycle1"/>
    <dgm:cxn modelId="{17B75846-FBC0-419C-8C22-61C65AC28914}" type="presParOf" srcId="{EBB8A8E7-7A63-487E-A6A0-6AEF87B8F77B}" destId="{2BC61222-9BF0-43CC-8723-606B178A0666}"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565F4-2E45-4005-A65C-9EBAF52D9744}">
      <dsp:nvSpPr>
        <dsp:cNvPr id="0" name=""/>
        <dsp:cNvSpPr/>
      </dsp:nvSpPr>
      <dsp:spPr>
        <a:xfrm>
          <a:off x="4132059" y="331668"/>
          <a:ext cx="1691666" cy="1691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Identifying Biases </a:t>
          </a:r>
        </a:p>
      </dsp:txBody>
      <dsp:txXfrm>
        <a:off x="4132059" y="331668"/>
        <a:ext cx="1691666" cy="1691666"/>
      </dsp:txXfrm>
    </dsp:sp>
    <dsp:sp modelId="{D4BF04C1-C4C9-4B65-B874-7BBD72EC9E33}">
      <dsp:nvSpPr>
        <dsp:cNvPr id="0" name=""/>
        <dsp:cNvSpPr/>
      </dsp:nvSpPr>
      <dsp:spPr>
        <a:xfrm>
          <a:off x="1558964" y="-206"/>
          <a:ext cx="3996103" cy="3996103"/>
        </a:xfrm>
        <a:prstGeom prst="circularArrow">
          <a:avLst>
            <a:gd name="adj1" fmla="val 8255"/>
            <a:gd name="adj2" fmla="val 576668"/>
            <a:gd name="adj3" fmla="val 2961335"/>
            <a:gd name="adj4" fmla="val 53411"/>
            <a:gd name="adj5" fmla="val 9631"/>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91AB42-2BE4-4FDF-87F8-D8BC685FFCC8}">
      <dsp:nvSpPr>
        <dsp:cNvPr id="0" name=""/>
        <dsp:cNvSpPr/>
      </dsp:nvSpPr>
      <dsp:spPr>
        <a:xfrm>
          <a:off x="2711182" y="2792699"/>
          <a:ext cx="1691666" cy="1691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Mitigating Biases</a:t>
          </a:r>
        </a:p>
      </dsp:txBody>
      <dsp:txXfrm>
        <a:off x="2711182" y="2792699"/>
        <a:ext cx="1691666" cy="1691666"/>
      </dsp:txXfrm>
    </dsp:sp>
    <dsp:sp modelId="{94D58351-F244-4DC6-9A6A-7E8DC2B4AB19}">
      <dsp:nvSpPr>
        <dsp:cNvPr id="0" name=""/>
        <dsp:cNvSpPr/>
      </dsp:nvSpPr>
      <dsp:spPr>
        <a:xfrm>
          <a:off x="1558964" y="-206"/>
          <a:ext cx="3996103" cy="3996103"/>
        </a:xfrm>
        <a:prstGeom prst="circularArrow">
          <a:avLst>
            <a:gd name="adj1" fmla="val 8255"/>
            <a:gd name="adj2" fmla="val 576668"/>
            <a:gd name="adj3" fmla="val 10169921"/>
            <a:gd name="adj4" fmla="val 7261997"/>
            <a:gd name="adj5" fmla="val 9631"/>
          </a:avLst>
        </a:prstGeom>
        <a:solidFill>
          <a:schemeClr val="accent2">
            <a:shade val="80000"/>
            <a:hueOff val="-227502"/>
            <a:satOff val="4255"/>
            <a:lumOff val="1356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7A72A-16E9-470C-9D3D-84DB4A41A37D}">
      <dsp:nvSpPr>
        <dsp:cNvPr id="0" name=""/>
        <dsp:cNvSpPr/>
      </dsp:nvSpPr>
      <dsp:spPr>
        <a:xfrm>
          <a:off x="1290305" y="331668"/>
          <a:ext cx="1691666" cy="1691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Ethical Governance Integration</a:t>
          </a:r>
        </a:p>
      </dsp:txBody>
      <dsp:txXfrm>
        <a:off x="1290305" y="331668"/>
        <a:ext cx="1691666" cy="1691666"/>
      </dsp:txXfrm>
    </dsp:sp>
    <dsp:sp modelId="{2BC61222-9BF0-43CC-8723-606B178A0666}">
      <dsp:nvSpPr>
        <dsp:cNvPr id="0" name=""/>
        <dsp:cNvSpPr/>
      </dsp:nvSpPr>
      <dsp:spPr>
        <a:xfrm>
          <a:off x="1558964" y="-206"/>
          <a:ext cx="3996103" cy="3996103"/>
        </a:xfrm>
        <a:prstGeom prst="circularArrow">
          <a:avLst>
            <a:gd name="adj1" fmla="val 8255"/>
            <a:gd name="adj2" fmla="val 576668"/>
            <a:gd name="adj3" fmla="val 16854368"/>
            <a:gd name="adj4" fmla="val 14968965"/>
            <a:gd name="adj5" fmla="val 9631"/>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FFA69-669A-4EE9-887B-BE5F2F968689}" type="datetimeFigureOut">
              <a:rPr lang="en-US" smtClean="0"/>
              <a:t>9/21/2024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1683F-3462-495C-99FD-F18303FADEF8}" type="slidenum">
              <a:rPr lang="en-US" smtClean="0"/>
              <a:t>‹#›</a:t>
            </a:fld>
            <a:endParaRPr lang="en-US" dirty="0"/>
          </a:p>
        </p:txBody>
      </p:sp>
    </p:spTree>
    <p:extLst>
      <p:ext uri="{BB962C8B-B14F-4D97-AF65-F5344CB8AC3E}">
        <p14:creationId xmlns:p14="http://schemas.microsoft.com/office/powerpoint/2010/main" val="2528528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AI Systems are sophisticated artificial intelligence frameworks designed to mimic and often surpass certain aspects of human cognitive abilities. These systems stand out due to their ability to function with minimal human intervention and to adapt, learn, and make decisions in complex, dynamic environments</a:t>
            </a:r>
          </a:p>
        </p:txBody>
      </p:sp>
      <p:sp>
        <p:nvSpPr>
          <p:cNvPr id="4" name="Slide Number Placeholder 3"/>
          <p:cNvSpPr>
            <a:spLocks noGrp="1"/>
          </p:cNvSpPr>
          <p:nvPr>
            <p:ph type="sldNum" sz="quarter" idx="5"/>
          </p:nvPr>
        </p:nvSpPr>
        <p:spPr/>
        <p:txBody>
          <a:bodyPr/>
          <a:lstStyle/>
          <a:p>
            <a:fld id="{8B51683F-3462-495C-99FD-F18303FADEF8}" type="slidenum">
              <a:rPr lang="en-US" smtClean="0"/>
              <a:t>10</a:t>
            </a:fld>
            <a:endParaRPr lang="en-US" dirty="0"/>
          </a:p>
        </p:txBody>
      </p:sp>
    </p:spTree>
    <p:extLst>
      <p:ext uri="{BB962C8B-B14F-4D97-AF65-F5344CB8AC3E}">
        <p14:creationId xmlns:p14="http://schemas.microsoft.com/office/powerpoint/2010/main" val="1848135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Turing Test</a:t>
            </a:r>
            <a:r>
              <a:rPr lang="en-US" dirty="0"/>
              <a:t>, proposed by Alan Turing in 1950, evaluates whether a machine can exhibit human-like intelligence.</a:t>
            </a:r>
          </a:p>
          <a:p>
            <a:r>
              <a:rPr lang="en-US" b="1" dirty="0"/>
              <a:t>How It Works:</a:t>
            </a:r>
          </a:p>
          <a:p>
            <a:pPr>
              <a:buFont typeface="Arial" panose="020B0604020202020204" pitchFamily="34" charset="0"/>
              <a:buChar char="•"/>
            </a:pPr>
            <a:r>
              <a:rPr lang="en-US" dirty="0"/>
              <a:t>A human judge converses with both a machine and a human via text.</a:t>
            </a:r>
          </a:p>
          <a:p>
            <a:pPr>
              <a:buFont typeface="Arial" panose="020B0604020202020204" pitchFamily="34" charset="0"/>
              <a:buChar char="•"/>
            </a:pPr>
            <a:r>
              <a:rPr lang="en-US" dirty="0"/>
              <a:t>If the judge cannot tell which is the machine, the machine passes the test, suggesting it can mimic human conversation convincingly.</a:t>
            </a:r>
          </a:p>
          <a:p>
            <a:r>
              <a:rPr lang="en-US" b="1" dirty="0"/>
              <a:t>Key Points:</a:t>
            </a:r>
          </a:p>
          <a:p>
            <a:pPr>
              <a:buFont typeface="Arial" panose="020B0604020202020204" pitchFamily="34" charset="0"/>
              <a:buChar char="•"/>
            </a:pPr>
            <a:r>
              <a:rPr lang="en-US" dirty="0"/>
              <a:t>The test focuses on how well a machine can generate natural language responses.</a:t>
            </a:r>
          </a:p>
          <a:p>
            <a:pPr>
              <a:buFont typeface="Arial" panose="020B0604020202020204" pitchFamily="34" charset="0"/>
              <a:buChar char="•"/>
            </a:pPr>
            <a:r>
              <a:rPr lang="en-US" dirty="0"/>
              <a:t>Passing the test doesn’t mean the machine truly "thinks," just that it can imitate human responses.</a:t>
            </a:r>
          </a:p>
          <a:p>
            <a:r>
              <a:rPr lang="en-US" dirty="0"/>
              <a:t>In modern AI, passing the Turing Test is not considered a definitive measure of true intelligence, as AI systems can mimic human-like text without genuine understanding.</a:t>
            </a:r>
          </a:p>
          <a:p>
            <a:endParaRPr lang="en-US" dirty="0"/>
          </a:p>
        </p:txBody>
      </p:sp>
      <p:sp>
        <p:nvSpPr>
          <p:cNvPr id="4" name="Slide Number Placeholder 3"/>
          <p:cNvSpPr>
            <a:spLocks noGrp="1"/>
          </p:cNvSpPr>
          <p:nvPr>
            <p:ph type="sldNum" sz="quarter" idx="5"/>
          </p:nvPr>
        </p:nvSpPr>
        <p:spPr/>
        <p:txBody>
          <a:bodyPr/>
          <a:lstStyle/>
          <a:p>
            <a:fld id="{8B51683F-3462-495C-99FD-F18303FADEF8}" type="slidenum">
              <a:rPr lang="en-US" smtClean="0"/>
              <a:t>46</a:t>
            </a:fld>
            <a:endParaRPr lang="en-US" dirty="0"/>
          </a:p>
        </p:txBody>
      </p:sp>
    </p:spTree>
    <p:extLst>
      <p:ext uri="{BB962C8B-B14F-4D97-AF65-F5344CB8AC3E}">
        <p14:creationId xmlns:p14="http://schemas.microsoft.com/office/powerpoint/2010/main" val="1615196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Turing Test</a:t>
            </a:r>
            <a:r>
              <a:rPr lang="en-US" dirty="0"/>
              <a:t>, proposed by Alan Turing in 1950, evaluates whether a machine can exhibit human-like intelligence.</a:t>
            </a:r>
          </a:p>
          <a:p>
            <a:r>
              <a:rPr lang="en-US" b="1" dirty="0"/>
              <a:t>How It Works:</a:t>
            </a:r>
          </a:p>
          <a:p>
            <a:pPr>
              <a:buFont typeface="Arial" panose="020B0604020202020204" pitchFamily="34" charset="0"/>
              <a:buChar char="•"/>
            </a:pPr>
            <a:r>
              <a:rPr lang="en-US" dirty="0"/>
              <a:t>A human judge converses with both a machine and a human via text.</a:t>
            </a:r>
          </a:p>
          <a:p>
            <a:pPr>
              <a:buFont typeface="Arial" panose="020B0604020202020204" pitchFamily="34" charset="0"/>
              <a:buChar char="•"/>
            </a:pPr>
            <a:r>
              <a:rPr lang="en-US" dirty="0"/>
              <a:t>If the judge cannot tell which is the machine, the machine passes the test, suggesting it can mimic human conversation convincingly.</a:t>
            </a:r>
          </a:p>
          <a:p>
            <a:r>
              <a:rPr lang="en-US" b="1" dirty="0"/>
              <a:t>Key Points:</a:t>
            </a:r>
          </a:p>
          <a:p>
            <a:pPr>
              <a:buFont typeface="Arial" panose="020B0604020202020204" pitchFamily="34" charset="0"/>
              <a:buChar char="•"/>
            </a:pPr>
            <a:r>
              <a:rPr lang="en-US" dirty="0"/>
              <a:t>The test focuses on how well a machine can generate natural language responses.</a:t>
            </a:r>
          </a:p>
          <a:p>
            <a:pPr>
              <a:buFont typeface="Arial" panose="020B0604020202020204" pitchFamily="34" charset="0"/>
              <a:buChar char="•"/>
            </a:pPr>
            <a:r>
              <a:rPr lang="en-US" dirty="0"/>
              <a:t>Passing the test doesn’t mean the machine truly "thinks," just that it can imitate human responses.</a:t>
            </a:r>
          </a:p>
          <a:p>
            <a:r>
              <a:rPr lang="en-US" dirty="0"/>
              <a:t>In modern AI, passing the Turing Test is not considered a definitive measure of true intelligence, as AI systems can mimic human-like text without genuine understanding.</a:t>
            </a:r>
          </a:p>
          <a:p>
            <a:endParaRPr lang="en-US" dirty="0"/>
          </a:p>
        </p:txBody>
      </p:sp>
      <p:sp>
        <p:nvSpPr>
          <p:cNvPr id="4" name="Slide Number Placeholder 3"/>
          <p:cNvSpPr>
            <a:spLocks noGrp="1"/>
          </p:cNvSpPr>
          <p:nvPr>
            <p:ph type="sldNum" sz="quarter" idx="5"/>
          </p:nvPr>
        </p:nvSpPr>
        <p:spPr/>
        <p:txBody>
          <a:bodyPr/>
          <a:lstStyle/>
          <a:p>
            <a:fld id="{8B51683F-3462-495C-99FD-F18303FADEF8}" type="slidenum">
              <a:rPr lang="en-US" smtClean="0"/>
              <a:t>47</a:t>
            </a:fld>
            <a:endParaRPr lang="en-US" dirty="0"/>
          </a:p>
        </p:txBody>
      </p:sp>
    </p:spTree>
    <p:extLst>
      <p:ext uri="{BB962C8B-B14F-4D97-AF65-F5344CB8AC3E}">
        <p14:creationId xmlns:p14="http://schemas.microsoft.com/office/powerpoint/2010/main" val="652537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Turing Test</a:t>
            </a:r>
            <a:r>
              <a:rPr lang="en-US" dirty="0"/>
              <a:t>, proposed by Alan Turing in 1950, evaluates whether a machine can exhibit human-like intelligence.</a:t>
            </a:r>
          </a:p>
          <a:p>
            <a:r>
              <a:rPr lang="en-US" b="1" dirty="0"/>
              <a:t>How It Works:</a:t>
            </a:r>
          </a:p>
          <a:p>
            <a:pPr>
              <a:buFont typeface="Arial" panose="020B0604020202020204" pitchFamily="34" charset="0"/>
              <a:buChar char="•"/>
            </a:pPr>
            <a:r>
              <a:rPr lang="en-US" dirty="0"/>
              <a:t>A human judge converses with both a machine and a human via text.</a:t>
            </a:r>
          </a:p>
          <a:p>
            <a:pPr>
              <a:buFont typeface="Arial" panose="020B0604020202020204" pitchFamily="34" charset="0"/>
              <a:buChar char="•"/>
            </a:pPr>
            <a:r>
              <a:rPr lang="en-US" dirty="0"/>
              <a:t>If the judge cannot tell which is the machine, the machine passes the test, suggesting it can mimic human conversation convincingly.</a:t>
            </a:r>
          </a:p>
          <a:p>
            <a:r>
              <a:rPr lang="en-US" b="1" dirty="0"/>
              <a:t>Key Points:</a:t>
            </a:r>
          </a:p>
          <a:p>
            <a:pPr>
              <a:buFont typeface="Arial" panose="020B0604020202020204" pitchFamily="34" charset="0"/>
              <a:buChar char="•"/>
            </a:pPr>
            <a:r>
              <a:rPr lang="en-US" dirty="0"/>
              <a:t>The test focuses on how well a machine can generate natural language responses.</a:t>
            </a:r>
          </a:p>
          <a:p>
            <a:pPr>
              <a:buFont typeface="Arial" panose="020B0604020202020204" pitchFamily="34" charset="0"/>
              <a:buChar char="•"/>
            </a:pPr>
            <a:r>
              <a:rPr lang="en-US" dirty="0"/>
              <a:t>Passing the test doesn’t mean the machine truly "thinks," just that it can imitate human responses.</a:t>
            </a:r>
          </a:p>
          <a:p>
            <a:r>
              <a:rPr lang="en-US" dirty="0"/>
              <a:t>In modern AI, passing the Turing Test is not considered a definitive measure of true intelligence, as AI systems can mimic human-like text without genuine understanding.</a:t>
            </a:r>
          </a:p>
          <a:p>
            <a:endParaRPr lang="en-US" dirty="0"/>
          </a:p>
        </p:txBody>
      </p:sp>
      <p:sp>
        <p:nvSpPr>
          <p:cNvPr id="4" name="Slide Number Placeholder 3"/>
          <p:cNvSpPr>
            <a:spLocks noGrp="1"/>
          </p:cNvSpPr>
          <p:nvPr>
            <p:ph type="sldNum" sz="quarter" idx="5"/>
          </p:nvPr>
        </p:nvSpPr>
        <p:spPr/>
        <p:txBody>
          <a:bodyPr/>
          <a:lstStyle/>
          <a:p>
            <a:fld id="{8B51683F-3462-495C-99FD-F18303FADEF8}" type="slidenum">
              <a:rPr lang="en-US" smtClean="0"/>
              <a:t>48</a:t>
            </a:fld>
            <a:endParaRPr lang="en-US" dirty="0"/>
          </a:p>
        </p:txBody>
      </p:sp>
    </p:spTree>
    <p:extLst>
      <p:ext uri="{BB962C8B-B14F-4D97-AF65-F5344CB8AC3E}">
        <p14:creationId xmlns:p14="http://schemas.microsoft.com/office/powerpoint/2010/main" val="197199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1683F-3462-495C-99FD-F18303FADEF8}" type="slidenum">
              <a:rPr lang="en-US" smtClean="0"/>
              <a:t>53</a:t>
            </a:fld>
            <a:endParaRPr lang="en-US" dirty="0"/>
          </a:p>
        </p:txBody>
      </p:sp>
    </p:spTree>
    <p:extLst>
      <p:ext uri="{BB962C8B-B14F-4D97-AF65-F5344CB8AC3E}">
        <p14:creationId xmlns:p14="http://schemas.microsoft.com/office/powerpoint/2010/main" val="3613665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1683F-3462-495C-99FD-F18303FADEF8}" type="slidenum">
              <a:rPr lang="en-US" smtClean="0"/>
              <a:t>54</a:t>
            </a:fld>
            <a:endParaRPr lang="en-US" dirty="0"/>
          </a:p>
        </p:txBody>
      </p:sp>
    </p:spTree>
    <p:extLst>
      <p:ext uri="{BB962C8B-B14F-4D97-AF65-F5344CB8AC3E}">
        <p14:creationId xmlns:p14="http://schemas.microsoft.com/office/powerpoint/2010/main" val="2512125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1683F-3462-495C-99FD-F18303FADEF8}" type="slidenum">
              <a:rPr lang="en-US" smtClean="0"/>
              <a:t>55</a:t>
            </a:fld>
            <a:endParaRPr lang="en-US" dirty="0"/>
          </a:p>
        </p:txBody>
      </p:sp>
    </p:spTree>
    <p:extLst>
      <p:ext uri="{BB962C8B-B14F-4D97-AF65-F5344CB8AC3E}">
        <p14:creationId xmlns:p14="http://schemas.microsoft.com/office/powerpoint/2010/main" val="333826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1683F-3462-495C-99FD-F18303FADEF8}" type="slidenum">
              <a:rPr lang="en-US" smtClean="0"/>
              <a:t>56</a:t>
            </a:fld>
            <a:endParaRPr lang="en-US" dirty="0"/>
          </a:p>
        </p:txBody>
      </p:sp>
    </p:spTree>
    <p:extLst>
      <p:ext uri="{BB962C8B-B14F-4D97-AF65-F5344CB8AC3E}">
        <p14:creationId xmlns:p14="http://schemas.microsoft.com/office/powerpoint/2010/main" val="199512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0E3B-2B11-2898-607B-74E0DBA90F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23AB1A-37B3-FE3A-A47E-EFE8D5806B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B552A7-2CDC-13C4-DFA4-9B0F1CCABE14}"/>
              </a:ext>
            </a:extLst>
          </p:cNvPr>
          <p:cNvSpPr>
            <a:spLocks noGrp="1"/>
          </p:cNvSpPr>
          <p:nvPr>
            <p:ph type="dt" sz="half" idx="10"/>
          </p:nvPr>
        </p:nvSpPr>
        <p:spPr/>
        <p:txBody>
          <a:bodyPr/>
          <a:lstStyle/>
          <a:p>
            <a:fld id="{BBF8F241-6D1E-4D7E-992F-EBC202442405}" type="datetimeFigureOut">
              <a:rPr lang="en-US" smtClean="0"/>
              <a:t>9/21/2024</a:t>
            </a:fld>
            <a:endParaRPr lang="en-US" dirty="0"/>
          </a:p>
        </p:txBody>
      </p:sp>
      <p:sp>
        <p:nvSpPr>
          <p:cNvPr id="5" name="Footer Placeholder 4">
            <a:extLst>
              <a:ext uri="{FF2B5EF4-FFF2-40B4-BE49-F238E27FC236}">
                <a16:creationId xmlns:a16="http://schemas.microsoft.com/office/drawing/2014/main" id="{CFF4FAFC-0CAE-B7D8-DE6E-847B200DCD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D4AC05-2751-F76C-8370-F6E323CCE791}"/>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383967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85654-C9F8-5AC4-5E52-5F82795EA8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787AB-168A-F88A-5ECC-10C1608E9B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8505A-55A0-5FA7-ACE0-7CC3EAE91569}"/>
              </a:ext>
            </a:extLst>
          </p:cNvPr>
          <p:cNvSpPr>
            <a:spLocks noGrp="1"/>
          </p:cNvSpPr>
          <p:nvPr>
            <p:ph type="dt" sz="half" idx="10"/>
          </p:nvPr>
        </p:nvSpPr>
        <p:spPr/>
        <p:txBody>
          <a:bodyPr/>
          <a:lstStyle/>
          <a:p>
            <a:fld id="{BBF8F241-6D1E-4D7E-992F-EBC202442405}" type="datetimeFigureOut">
              <a:rPr lang="en-US" smtClean="0"/>
              <a:t>9/21/2024</a:t>
            </a:fld>
            <a:endParaRPr lang="en-US" dirty="0"/>
          </a:p>
        </p:txBody>
      </p:sp>
      <p:sp>
        <p:nvSpPr>
          <p:cNvPr id="5" name="Footer Placeholder 4">
            <a:extLst>
              <a:ext uri="{FF2B5EF4-FFF2-40B4-BE49-F238E27FC236}">
                <a16:creationId xmlns:a16="http://schemas.microsoft.com/office/drawing/2014/main" id="{1E5CF991-0614-34D8-BAED-A744785A45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B12F32-3C8C-D45D-E6E8-8ECB9CE02455}"/>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786662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43E2B-5B7E-BA2C-A0EB-4FF930EBA5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2CE55E-3671-AAAC-1B2E-5FFA0A6006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D778-855E-E9C9-0204-982274416F32}"/>
              </a:ext>
            </a:extLst>
          </p:cNvPr>
          <p:cNvSpPr>
            <a:spLocks noGrp="1"/>
          </p:cNvSpPr>
          <p:nvPr>
            <p:ph type="dt" sz="half" idx="10"/>
          </p:nvPr>
        </p:nvSpPr>
        <p:spPr/>
        <p:txBody>
          <a:bodyPr/>
          <a:lstStyle/>
          <a:p>
            <a:fld id="{BBF8F241-6D1E-4D7E-992F-EBC202442405}" type="datetimeFigureOut">
              <a:rPr lang="en-US" smtClean="0"/>
              <a:t>9/21/2024</a:t>
            </a:fld>
            <a:endParaRPr lang="en-US" dirty="0"/>
          </a:p>
        </p:txBody>
      </p:sp>
      <p:sp>
        <p:nvSpPr>
          <p:cNvPr id="5" name="Footer Placeholder 4">
            <a:extLst>
              <a:ext uri="{FF2B5EF4-FFF2-40B4-BE49-F238E27FC236}">
                <a16:creationId xmlns:a16="http://schemas.microsoft.com/office/drawing/2014/main" id="{323835C7-B481-C03A-5816-C7C2887577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A8F059-3FCF-95B3-FBD3-334C015791FE}"/>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62524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2F13-6E95-8BFB-C533-E52BC901D6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8D315D-4720-8E82-46E8-E0005EEFF7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8F6712-1AAF-FA86-F717-9286B5C81153}"/>
              </a:ext>
            </a:extLst>
          </p:cNvPr>
          <p:cNvSpPr>
            <a:spLocks noGrp="1"/>
          </p:cNvSpPr>
          <p:nvPr>
            <p:ph type="dt" sz="half" idx="10"/>
          </p:nvPr>
        </p:nvSpPr>
        <p:spPr/>
        <p:txBody>
          <a:bodyPr/>
          <a:lstStyle/>
          <a:p>
            <a:fld id="{BBF8F241-6D1E-4D7E-992F-EBC202442405}" type="datetimeFigureOut">
              <a:rPr lang="en-US" smtClean="0"/>
              <a:t>9/21/2024</a:t>
            </a:fld>
            <a:endParaRPr lang="en-US" dirty="0"/>
          </a:p>
        </p:txBody>
      </p:sp>
      <p:sp>
        <p:nvSpPr>
          <p:cNvPr id="5" name="Footer Placeholder 4">
            <a:extLst>
              <a:ext uri="{FF2B5EF4-FFF2-40B4-BE49-F238E27FC236}">
                <a16:creationId xmlns:a16="http://schemas.microsoft.com/office/drawing/2014/main" id="{9A59CD0E-4524-2F87-43C6-ECBD9C7C28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E866DA-A543-1976-AA51-A713AFE51FED}"/>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195637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2B6F-03DB-E225-3863-B4C2009D6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8C2327-00B7-4DE9-8151-72639C0B25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39FA3-33E0-2AE6-DBDF-5663D3DD73F8}"/>
              </a:ext>
            </a:extLst>
          </p:cNvPr>
          <p:cNvSpPr>
            <a:spLocks noGrp="1"/>
          </p:cNvSpPr>
          <p:nvPr>
            <p:ph type="dt" sz="half" idx="10"/>
          </p:nvPr>
        </p:nvSpPr>
        <p:spPr/>
        <p:txBody>
          <a:bodyPr/>
          <a:lstStyle/>
          <a:p>
            <a:fld id="{BBF8F241-6D1E-4D7E-992F-EBC202442405}" type="datetimeFigureOut">
              <a:rPr lang="en-US" smtClean="0"/>
              <a:t>9/21/2024</a:t>
            </a:fld>
            <a:endParaRPr lang="en-US" dirty="0"/>
          </a:p>
        </p:txBody>
      </p:sp>
      <p:sp>
        <p:nvSpPr>
          <p:cNvPr id="5" name="Footer Placeholder 4">
            <a:extLst>
              <a:ext uri="{FF2B5EF4-FFF2-40B4-BE49-F238E27FC236}">
                <a16:creationId xmlns:a16="http://schemas.microsoft.com/office/drawing/2014/main" id="{4661D706-186D-48E0-4950-57000B2AF4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B6E7BA-08BB-5D86-037C-099CA221E19F}"/>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309179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921D-02EC-22B4-6D7C-7916407559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4D0843-1926-E54E-4DAC-849C95BEB2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9B9D31-EE89-3C4F-B38D-E8F20976C2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84BC6-D409-3D87-EB7C-BD8A494C598D}"/>
              </a:ext>
            </a:extLst>
          </p:cNvPr>
          <p:cNvSpPr>
            <a:spLocks noGrp="1"/>
          </p:cNvSpPr>
          <p:nvPr>
            <p:ph type="dt" sz="half" idx="10"/>
          </p:nvPr>
        </p:nvSpPr>
        <p:spPr/>
        <p:txBody>
          <a:bodyPr/>
          <a:lstStyle/>
          <a:p>
            <a:fld id="{BBF8F241-6D1E-4D7E-992F-EBC202442405}" type="datetimeFigureOut">
              <a:rPr lang="en-US" smtClean="0"/>
              <a:t>9/21/2024</a:t>
            </a:fld>
            <a:endParaRPr lang="en-US" dirty="0"/>
          </a:p>
        </p:txBody>
      </p:sp>
      <p:sp>
        <p:nvSpPr>
          <p:cNvPr id="6" name="Footer Placeholder 5">
            <a:extLst>
              <a:ext uri="{FF2B5EF4-FFF2-40B4-BE49-F238E27FC236}">
                <a16:creationId xmlns:a16="http://schemas.microsoft.com/office/drawing/2014/main" id="{37CFC0F3-D574-2C09-007D-1E83651981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215264-3E8B-0C75-C679-2C606B79A97F}"/>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170607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E388-376D-E58C-6A07-B4B3609300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5016D8-75DF-F67B-C0B4-C989C7BD2C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8235C2-A8D5-B1E6-1A1D-BBCA4E5FC6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8C7FBD-4899-2FEB-0E5B-E0509B885E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2F0855-1928-BFD0-E8CB-93D58E6B58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47460-B943-9C0A-D306-E49638FDC1FC}"/>
              </a:ext>
            </a:extLst>
          </p:cNvPr>
          <p:cNvSpPr>
            <a:spLocks noGrp="1"/>
          </p:cNvSpPr>
          <p:nvPr>
            <p:ph type="dt" sz="half" idx="10"/>
          </p:nvPr>
        </p:nvSpPr>
        <p:spPr/>
        <p:txBody>
          <a:bodyPr/>
          <a:lstStyle/>
          <a:p>
            <a:fld id="{BBF8F241-6D1E-4D7E-992F-EBC202442405}" type="datetimeFigureOut">
              <a:rPr lang="en-US" smtClean="0"/>
              <a:t>9/21/2024</a:t>
            </a:fld>
            <a:endParaRPr lang="en-US" dirty="0"/>
          </a:p>
        </p:txBody>
      </p:sp>
      <p:sp>
        <p:nvSpPr>
          <p:cNvPr id="8" name="Footer Placeholder 7">
            <a:extLst>
              <a:ext uri="{FF2B5EF4-FFF2-40B4-BE49-F238E27FC236}">
                <a16:creationId xmlns:a16="http://schemas.microsoft.com/office/drawing/2014/main" id="{D221245B-37C4-9172-0A35-8CD56720C71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DF54C6-6ECD-4C67-D98D-16120E56984E}"/>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2126180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7B78-CEF9-BD42-F617-C64526799F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6E19EE-D476-FBEE-EBA4-58359387C114}"/>
              </a:ext>
            </a:extLst>
          </p:cNvPr>
          <p:cNvSpPr>
            <a:spLocks noGrp="1"/>
          </p:cNvSpPr>
          <p:nvPr>
            <p:ph type="dt" sz="half" idx="10"/>
          </p:nvPr>
        </p:nvSpPr>
        <p:spPr/>
        <p:txBody>
          <a:bodyPr/>
          <a:lstStyle/>
          <a:p>
            <a:fld id="{BBF8F241-6D1E-4D7E-992F-EBC202442405}" type="datetimeFigureOut">
              <a:rPr lang="en-US" smtClean="0"/>
              <a:t>9/21/2024</a:t>
            </a:fld>
            <a:endParaRPr lang="en-US" dirty="0"/>
          </a:p>
        </p:txBody>
      </p:sp>
      <p:sp>
        <p:nvSpPr>
          <p:cNvPr id="4" name="Footer Placeholder 3">
            <a:extLst>
              <a:ext uri="{FF2B5EF4-FFF2-40B4-BE49-F238E27FC236}">
                <a16:creationId xmlns:a16="http://schemas.microsoft.com/office/drawing/2014/main" id="{F75479C2-E7AF-2E99-5243-41D06E65F7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C533C50-6444-0DD1-765C-6AA4372E8391}"/>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97921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E7D4E-B29C-069E-3464-F47170B59236}"/>
              </a:ext>
            </a:extLst>
          </p:cNvPr>
          <p:cNvSpPr>
            <a:spLocks noGrp="1"/>
          </p:cNvSpPr>
          <p:nvPr>
            <p:ph type="dt" sz="half" idx="10"/>
          </p:nvPr>
        </p:nvSpPr>
        <p:spPr/>
        <p:txBody>
          <a:bodyPr/>
          <a:lstStyle/>
          <a:p>
            <a:fld id="{BBF8F241-6D1E-4D7E-992F-EBC202442405}" type="datetimeFigureOut">
              <a:rPr lang="en-US" smtClean="0"/>
              <a:t>9/21/2024</a:t>
            </a:fld>
            <a:endParaRPr lang="en-US" dirty="0"/>
          </a:p>
        </p:txBody>
      </p:sp>
      <p:sp>
        <p:nvSpPr>
          <p:cNvPr id="3" name="Footer Placeholder 2">
            <a:extLst>
              <a:ext uri="{FF2B5EF4-FFF2-40B4-BE49-F238E27FC236}">
                <a16:creationId xmlns:a16="http://schemas.microsoft.com/office/drawing/2014/main" id="{5DD9830C-455E-77AB-344F-30A02327CDE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5DD6171-3A6A-3F5B-7434-B3044E7250A0}"/>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2127518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01D3A-EEA9-5408-45F9-B3603F6BA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5D46E0-9759-0797-DBAA-E984D4C403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418438-C330-155B-CBF7-9DEE50927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38F1E-3A06-3194-0E8C-3F0901AC717C}"/>
              </a:ext>
            </a:extLst>
          </p:cNvPr>
          <p:cNvSpPr>
            <a:spLocks noGrp="1"/>
          </p:cNvSpPr>
          <p:nvPr>
            <p:ph type="dt" sz="half" idx="10"/>
          </p:nvPr>
        </p:nvSpPr>
        <p:spPr/>
        <p:txBody>
          <a:bodyPr/>
          <a:lstStyle/>
          <a:p>
            <a:fld id="{BBF8F241-6D1E-4D7E-992F-EBC202442405}" type="datetimeFigureOut">
              <a:rPr lang="en-US" smtClean="0"/>
              <a:t>9/21/2024</a:t>
            </a:fld>
            <a:endParaRPr lang="en-US" dirty="0"/>
          </a:p>
        </p:txBody>
      </p:sp>
      <p:sp>
        <p:nvSpPr>
          <p:cNvPr id="6" name="Footer Placeholder 5">
            <a:extLst>
              <a:ext uri="{FF2B5EF4-FFF2-40B4-BE49-F238E27FC236}">
                <a16:creationId xmlns:a16="http://schemas.microsoft.com/office/drawing/2014/main" id="{3DF08A65-1A46-AF70-EF5D-57E7D2C6A7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70E9B9-6D66-2898-317D-96A1F0F14DA0}"/>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2758183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F585-16FB-EBD7-F8AB-D26E32924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683FFB-9325-069C-2ADA-7606BF695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1D36BEB-8D7E-A92C-43C9-6AC78E5E4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4C798-590F-50DF-9A1E-86434AEB5A94}"/>
              </a:ext>
            </a:extLst>
          </p:cNvPr>
          <p:cNvSpPr>
            <a:spLocks noGrp="1"/>
          </p:cNvSpPr>
          <p:nvPr>
            <p:ph type="dt" sz="half" idx="10"/>
          </p:nvPr>
        </p:nvSpPr>
        <p:spPr/>
        <p:txBody>
          <a:bodyPr/>
          <a:lstStyle/>
          <a:p>
            <a:fld id="{BBF8F241-6D1E-4D7E-992F-EBC202442405}" type="datetimeFigureOut">
              <a:rPr lang="en-US" smtClean="0"/>
              <a:t>9/21/2024</a:t>
            </a:fld>
            <a:endParaRPr lang="en-US" dirty="0"/>
          </a:p>
        </p:txBody>
      </p:sp>
      <p:sp>
        <p:nvSpPr>
          <p:cNvPr id="6" name="Footer Placeholder 5">
            <a:extLst>
              <a:ext uri="{FF2B5EF4-FFF2-40B4-BE49-F238E27FC236}">
                <a16:creationId xmlns:a16="http://schemas.microsoft.com/office/drawing/2014/main" id="{B18EED7E-2A91-E239-0C24-1C8F133EA9D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7D5D3E-0E06-3328-EF66-FBA087A8B196}"/>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64402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AFDABD-5DC3-E5A6-1E11-FC33A9D7D9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E05DB-E665-E816-E075-CA08EBC8D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7C80B-B86B-DFCD-6464-E666E67F22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F8F241-6D1E-4D7E-992F-EBC202442405}" type="datetimeFigureOut">
              <a:rPr lang="en-US" smtClean="0"/>
              <a:t>9/21/2024</a:t>
            </a:fld>
            <a:endParaRPr lang="en-US" dirty="0"/>
          </a:p>
        </p:txBody>
      </p:sp>
      <p:sp>
        <p:nvSpPr>
          <p:cNvPr id="5" name="Footer Placeholder 4">
            <a:extLst>
              <a:ext uri="{FF2B5EF4-FFF2-40B4-BE49-F238E27FC236}">
                <a16:creationId xmlns:a16="http://schemas.microsoft.com/office/drawing/2014/main" id="{85A595D7-313B-4937-C545-771806EB71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93714EA1-D482-1E9A-CE36-C39B591B65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271B40-DB7F-43B4-9BD2-137AFBFF1E91}" type="slidenum">
              <a:rPr lang="en-US" smtClean="0"/>
              <a:t>‹#›</a:t>
            </a:fld>
            <a:endParaRPr lang="en-US" dirty="0"/>
          </a:p>
        </p:txBody>
      </p:sp>
    </p:spTree>
    <p:extLst>
      <p:ext uri="{BB962C8B-B14F-4D97-AF65-F5344CB8AC3E}">
        <p14:creationId xmlns:p14="http://schemas.microsoft.com/office/powerpoint/2010/main" val="379743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Hamas-ur-Rehman/Building-Modern-Systems-Theory-and-Implementation/blob/main/README.md#module-7-storing-chats-in-mongodb" TargetMode="External"/><Relationship Id="rId13" Type="http://schemas.openxmlformats.org/officeDocument/2006/relationships/hyperlink" Target="https://github.com/Hamas-ur-Rehman/Building-Modern-Systems-Theory-and-Implementation/blob/main/README.md#module-12-api-testing-with-pytest-and-postman" TargetMode="External"/><Relationship Id="rId3" Type="http://schemas.openxmlformats.org/officeDocument/2006/relationships/hyperlink" Target="https://github.com/Hamas-ur-Rehman/Building-Modern-Systems-Theory-and-Implementation/blob/main/README.md#module-2-generative-ai-and-large-language-models-llms" TargetMode="External"/><Relationship Id="rId7" Type="http://schemas.openxmlformats.org/officeDocument/2006/relationships/hyperlink" Target="https://github.com/Hamas-ur-Rehman/Building-Modern-Systems-Theory-and-Implementation/blob/main/README.md#module-6-environment-variables-and-secrets-management" TargetMode="External"/><Relationship Id="rId12" Type="http://schemas.openxmlformats.org/officeDocument/2006/relationships/hyperlink" Target="https://github.com/Hamas-ur-Rehman/Building-Modern-Systems-Theory-and-Implementation/blob/main/README.md#module-11-version-control-with-git" TargetMode="External"/><Relationship Id="rId2" Type="http://schemas.openxmlformats.org/officeDocument/2006/relationships/hyperlink" Target="https://github.com/Hamas-ur-Rehman/Building-Modern-Systems-Theory-and-Implementation/blob/main/README.md#module-1-advanced-ai-systems" TargetMode="External"/><Relationship Id="rId1" Type="http://schemas.openxmlformats.org/officeDocument/2006/relationships/slideLayout" Target="../slideLayouts/slideLayout2.xml"/><Relationship Id="rId6" Type="http://schemas.openxmlformats.org/officeDocument/2006/relationships/hyperlink" Target="https://github.com/Hamas-ur-Rehman/Building-Modern-Systems-Theory-and-Implementation/blob/main/README.md#module-5-logging-in-applications" TargetMode="External"/><Relationship Id="rId11" Type="http://schemas.openxmlformats.org/officeDocument/2006/relationships/hyperlink" Target="https://github.com/Hamas-ur-Rehman/Building-Modern-Systems-Theory-and-Implementation/blob/main/README.md#module-10-docker-for-modern-applications" TargetMode="External"/><Relationship Id="rId5" Type="http://schemas.openxmlformats.org/officeDocument/2006/relationships/hyperlink" Target="https://github.com/Hamas-ur-Rehman/Building-Modern-Systems-Theory-and-Implementation/blob/main/README.md#module-4-building-a-chatbot-with-llms" TargetMode="External"/><Relationship Id="rId10" Type="http://schemas.openxmlformats.org/officeDocument/2006/relationships/hyperlink" Target="https://github.com/Hamas-ur-Rehman/Building-Modern-Systems-Theory-and-Implementation/blob/main/README.md#module-9-local-server-setup-and-hosting-apis" TargetMode="External"/><Relationship Id="rId4" Type="http://schemas.openxmlformats.org/officeDocument/2006/relationships/hyperlink" Target="https://github.com/Hamas-ur-Rehman/Building-Modern-Systems-Theory-and-Implementation/blob/main/README.md#module-3-apis--theory-and-practical-implementation" TargetMode="External"/><Relationship Id="rId9" Type="http://schemas.openxmlformats.org/officeDocument/2006/relationships/hyperlink" Target="https://github.com/Hamas-ur-Rehman/Building-Modern-Systems-Theory-and-Implementation/blob/main/README.md#module-8-vector-databases-and-chromadb" TargetMode="External"/><Relationship Id="rId14" Type="http://schemas.openxmlformats.org/officeDocument/2006/relationships/hyperlink" Target="https://github.com/Hamas-ur-Rehman/Building-Modern-Systems-Theory-and-Implementation/blob/main/README.md#module-13-cloud-deployment-with-azur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438-B8C2-94D8-405C-94D8CCD6772F}"/>
              </a:ext>
            </a:extLst>
          </p:cNvPr>
          <p:cNvSpPr>
            <a:spLocks noGrp="1"/>
          </p:cNvSpPr>
          <p:nvPr>
            <p:ph type="ctrTitle"/>
          </p:nvPr>
        </p:nvSpPr>
        <p:spPr>
          <a:xfrm>
            <a:off x="1524000" y="886650"/>
            <a:ext cx="9144000" cy="2387600"/>
          </a:xfrm>
        </p:spPr>
        <p:txBody>
          <a:bodyPr>
            <a:normAutofit/>
          </a:bodyPr>
          <a:lstStyle/>
          <a:p>
            <a:r>
              <a:rPr lang="en-US" sz="4000" dirty="0"/>
              <a:t>Building Modern Systems: Theory and Implementation</a:t>
            </a:r>
            <a:br>
              <a:rPr lang="en-US" sz="4000" dirty="0"/>
            </a:br>
            <a:r>
              <a:rPr lang="en-US" sz="4000" dirty="0"/>
              <a:t>(Computational Intelligence)</a:t>
            </a:r>
          </a:p>
        </p:txBody>
      </p:sp>
      <p:sp>
        <p:nvSpPr>
          <p:cNvPr id="3" name="Subtitle 2">
            <a:extLst>
              <a:ext uri="{FF2B5EF4-FFF2-40B4-BE49-F238E27FC236}">
                <a16:creationId xmlns:a16="http://schemas.microsoft.com/office/drawing/2014/main" id="{7FEB836F-D193-070C-3972-638A9ECE09F4}"/>
              </a:ext>
            </a:extLst>
          </p:cNvPr>
          <p:cNvSpPr>
            <a:spLocks noGrp="1"/>
          </p:cNvSpPr>
          <p:nvPr>
            <p:ph type="subTitle" idx="1"/>
          </p:nvPr>
        </p:nvSpPr>
        <p:spPr>
          <a:xfrm>
            <a:off x="3986784" y="3583750"/>
            <a:ext cx="4218432" cy="384746"/>
          </a:xfrm>
        </p:spPr>
        <p:txBody>
          <a:bodyPr>
            <a:normAutofit/>
          </a:bodyPr>
          <a:lstStyle/>
          <a:p>
            <a:r>
              <a:rPr lang="en-US" sz="2000" dirty="0"/>
              <a:t>Hamas ur Rehman</a:t>
            </a:r>
          </a:p>
        </p:txBody>
      </p:sp>
      <p:pic>
        <p:nvPicPr>
          <p:cNvPr id="5" name="Picture 4" descr="A logo of a university of engineering and technology&#10;&#10;Description automatically generated">
            <a:extLst>
              <a:ext uri="{FF2B5EF4-FFF2-40B4-BE49-F238E27FC236}">
                <a16:creationId xmlns:a16="http://schemas.microsoft.com/office/drawing/2014/main" id="{B29C1EF5-4EF0-455A-F53D-E42C3764F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4277996"/>
            <a:ext cx="2095500" cy="2066925"/>
          </a:xfrm>
          <a:prstGeom prst="rect">
            <a:avLst/>
          </a:prstGeom>
        </p:spPr>
      </p:pic>
    </p:spTree>
    <p:extLst>
      <p:ext uri="{BB962C8B-B14F-4D97-AF65-F5344CB8AC3E}">
        <p14:creationId xmlns:p14="http://schemas.microsoft.com/office/powerpoint/2010/main" val="807238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DALL-E: what is it, how does it work and how can you use this artificial">
            <a:extLst>
              <a:ext uri="{FF2B5EF4-FFF2-40B4-BE49-F238E27FC236}">
                <a16:creationId xmlns:a16="http://schemas.microsoft.com/office/drawing/2014/main" id="{AFE81ED1-EFE9-F13B-B636-178286E1AC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698" b="29955"/>
          <a:stretch/>
        </p:blipFill>
        <p:spPr bwMode="auto">
          <a:xfrm>
            <a:off x="7708530" y="1821518"/>
            <a:ext cx="3344186" cy="7310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54F7622-B718-54C7-2225-338ADB30D772}"/>
              </a:ext>
            </a:extLst>
          </p:cNvPr>
          <p:cNvPicPr>
            <a:picLocks noChangeAspect="1"/>
          </p:cNvPicPr>
          <p:nvPr/>
        </p:nvPicPr>
        <p:blipFill>
          <a:blip r:embed="rId4"/>
          <a:srcRect l="11665" t="28348" r="10409" b="30419"/>
          <a:stretch/>
        </p:blipFill>
        <p:spPr>
          <a:xfrm>
            <a:off x="6254150" y="2862960"/>
            <a:ext cx="2908759" cy="1155212"/>
          </a:xfrm>
          <a:prstGeom prst="rect">
            <a:avLst/>
          </a:prstGeom>
        </p:spPr>
      </p:pic>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What are Advanced AI Systems</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324856" cy="4351338"/>
          </a:xfrm>
        </p:spPr>
        <p:txBody>
          <a:bodyPr>
            <a:normAutofit/>
          </a:bodyPr>
          <a:lstStyle/>
          <a:p>
            <a:pPr marL="0" indent="0">
              <a:buNone/>
            </a:pPr>
            <a:r>
              <a:rPr lang="en-US" sz="1800" dirty="0"/>
              <a:t>Advanced AI Systems refer to sophisticated artificial intelligence frameworks that exhibit higher levels of </a:t>
            </a:r>
          </a:p>
          <a:p>
            <a:pPr marL="342900" indent="-342900">
              <a:buFont typeface="+mj-lt"/>
              <a:buAutoNum type="arabicPeriod"/>
            </a:pPr>
            <a:r>
              <a:rPr lang="en-US" sz="1800" dirty="0"/>
              <a:t>Autonomy</a:t>
            </a:r>
          </a:p>
          <a:p>
            <a:pPr marL="342900" indent="-342900">
              <a:buFont typeface="+mj-lt"/>
              <a:buAutoNum type="arabicPeriod"/>
            </a:pPr>
            <a:r>
              <a:rPr lang="en-US" sz="1800" dirty="0"/>
              <a:t>Adaptability</a:t>
            </a:r>
          </a:p>
          <a:p>
            <a:pPr marL="342900" indent="-342900">
              <a:buFont typeface="+mj-lt"/>
              <a:buAutoNum type="arabicPeriod"/>
            </a:pPr>
            <a:r>
              <a:rPr lang="en-US" sz="1800" dirty="0"/>
              <a:t>Learning capabilities</a:t>
            </a:r>
          </a:p>
          <a:p>
            <a:pPr marL="342900" indent="-342900">
              <a:buFont typeface="+mj-lt"/>
              <a:buAutoNum type="arabicPeriod"/>
            </a:pPr>
            <a:r>
              <a:rPr lang="en-US" sz="1800" dirty="0"/>
              <a:t>Decision-making processes</a:t>
            </a:r>
          </a:p>
          <a:p>
            <a:pPr marL="0" indent="0">
              <a:buNone/>
            </a:pPr>
            <a:endParaRPr lang="en-US" sz="1400" dirty="0"/>
          </a:p>
        </p:txBody>
      </p:sp>
      <p:pic>
        <p:nvPicPr>
          <p:cNvPr id="2052" name="Picture 4">
            <a:extLst>
              <a:ext uri="{FF2B5EF4-FFF2-40B4-BE49-F238E27FC236}">
                <a16:creationId xmlns:a16="http://schemas.microsoft.com/office/drawing/2014/main" id="{A1DEC340-8BF1-1789-0348-5419DE3A9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5594" y="2833176"/>
            <a:ext cx="4264090" cy="23985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xploring AI Art: Setting Out On My Midjourney – Fred Stesney">
            <a:extLst>
              <a:ext uri="{FF2B5EF4-FFF2-40B4-BE49-F238E27FC236}">
                <a16:creationId xmlns:a16="http://schemas.microsoft.com/office/drawing/2014/main" id="{C010B8BC-055E-2177-F4A4-983600591002}"/>
              </a:ext>
            </a:extLst>
          </p:cNvPr>
          <p:cNvPicPr>
            <a:picLocks noChangeAspect="1" noChangeArrowheads="1"/>
          </p:cNvPicPr>
          <p:nvPr/>
        </p:nvPicPr>
        <p:blipFill rotWithShape="1">
          <a:blip r:embed="rId6">
            <a:biLevel thresh="50000"/>
            <a:extLst>
              <a:ext uri="{28A0092B-C50C-407E-A947-70E740481C1C}">
                <a14:useLocalDpi xmlns:a14="http://schemas.microsoft.com/office/drawing/2010/main" val="0"/>
              </a:ext>
            </a:extLst>
          </a:blip>
          <a:srcRect l="8614" t="20680" r="6854" b="19999"/>
          <a:stretch/>
        </p:blipFill>
        <p:spPr bwMode="auto">
          <a:xfrm>
            <a:off x="5690007" y="4153109"/>
            <a:ext cx="3209731" cy="126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54"/>
                                        </p:tgtEl>
                                        <p:attrNameLst>
                                          <p:attrName>style.visibility</p:attrName>
                                        </p:attrNameLst>
                                      </p:cBhvr>
                                      <p:to>
                                        <p:strVal val="visible"/>
                                      </p:to>
                                    </p:set>
                                    <p:animEffect transition="in" filter="fade">
                                      <p:cBhvr>
                                        <p:cTn id="30" dur="500"/>
                                        <p:tgtEl>
                                          <p:spTgt spid="2054"/>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2056"/>
                                        </p:tgtEl>
                                        <p:attrNameLst>
                                          <p:attrName>style.visibility</p:attrName>
                                        </p:attrNameLst>
                                      </p:cBhvr>
                                      <p:to>
                                        <p:strVal val="visible"/>
                                      </p:to>
                                    </p:set>
                                    <p:animEffect transition="in" filter="fade">
                                      <p:cBhvr>
                                        <p:cTn id="36" dur="500"/>
                                        <p:tgtEl>
                                          <p:spTgt spid="2056"/>
                                        </p:tgtEl>
                                      </p:cBhvr>
                                    </p:animEffect>
                                  </p:childTnLst>
                                </p:cTn>
                              </p:par>
                              <p:par>
                                <p:cTn id="37" presetID="10" presetClass="entr" presetSubtype="0" fill="hold" nodeType="withEffect">
                                  <p:stCondLst>
                                    <p:cond delay="0"/>
                                  </p:stCondLst>
                                  <p:childTnLst>
                                    <p:set>
                                      <p:cBhvr>
                                        <p:cTn id="38" dur="1" fill="hold">
                                          <p:stCondLst>
                                            <p:cond delay="0"/>
                                          </p:stCondLst>
                                        </p:cTn>
                                        <p:tgtEl>
                                          <p:spTgt spid="2052"/>
                                        </p:tgtEl>
                                        <p:attrNameLst>
                                          <p:attrName>style.visibility</p:attrName>
                                        </p:attrNameLst>
                                      </p:cBhvr>
                                      <p:to>
                                        <p:strVal val="visible"/>
                                      </p:to>
                                    </p:set>
                                    <p:animEffect transition="in" filter="fade">
                                      <p:cBhvr>
                                        <p:cTn id="3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Autonomy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pPr marL="0" indent="0">
              <a:buNone/>
            </a:pPr>
            <a:r>
              <a:rPr lang="en-US" sz="1800" dirty="0"/>
              <a:t>Autonomy refers to the ability of AI systems to operate independently, without continuous human intervention or supervision. In the context of advanced AI systems, autonomy is the degree to which an AI can perform tasks, make decisions, and pursue goals on its own, while adapting to real-world complexities.</a:t>
            </a:r>
            <a:endParaRPr lang="en-US" sz="1400" dirty="0"/>
          </a:p>
        </p:txBody>
      </p:sp>
    </p:spTree>
    <p:extLst>
      <p:ext uri="{BB962C8B-B14F-4D97-AF65-F5344CB8AC3E}">
        <p14:creationId xmlns:p14="http://schemas.microsoft.com/office/powerpoint/2010/main" val="3843916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Levels of Autonomy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452872" cy="4351338"/>
          </a:xfrm>
        </p:spPr>
        <p:txBody>
          <a:bodyPr>
            <a:normAutofit/>
          </a:bodyPr>
          <a:lstStyle/>
          <a:p>
            <a:pPr marL="457200" lvl="1" indent="0">
              <a:buNone/>
            </a:pPr>
            <a:endParaRPr lang="en-US" sz="1400" dirty="0"/>
          </a:p>
          <a:p>
            <a:pPr marL="0" indent="0">
              <a:buNone/>
            </a:pPr>
            <a:r>
              <a:rPr lang="en-US" sz="1800" dirty="0">
                <a:highlight>
                  <a:srgbClr val="FFFF00"/>
                </a:highlight>
              </a:rPr>
              <a:t>Low Autonomy: </a:t>
            </a:r>
            <a:r>
              <a:rPr lang="en-US" sz="1800" dirty="0"/>
              <a:t>The system requires constant supervision and intervention. </a:t>
            </a:r>
          </a:p>
          <a:p>
            <a:pPr marL="457200" lvl="1" indent="0">
              <a:buNone/>
            </a:pPr>
            <a:endParaRPr lang="en-US" sz="1600" dirty="0"/>
          </a:p>
          <a:p>
            <a:pPr marL="457200" lvl="1" indent="0">
              <a:buNone/>
            </a:pPr>
            <a:r>
              <a:rPr lang="en-US" sz="1600" dirty="0"/>
              <a:t>Examples include basic automation tools like rule-based systems or early expert systems, where the AI follows pre-programmed rules.</a:t>
            </a:r>
          </a:p>
        </p:txBody>
      </p:sp>
      <p:pic>
        <p:nvPicPr>
          <p:cNvPr id="5" name="Picture 4">
            <a:extLst>
              <a:ext uri="{FF2B5EF4-FFF2-40B4-BE49-F238E27FC236}">
                <a16:creationId xmlns:a16="http://schemas.microsoft.com/office/drawing/2014/main" id="{9EFAE382-C57B-37D2-9C7A-B815C527E405}"/>
              </a:ext>
            </a:extLst>
          </p:cNvPr>
          <p:cNvPicPr>
            <a:picLocks noChangeAspect="1"/>
          </p:cNvPicPr>
          <p:nvPr/>
        </p:nvPicPr>
        <p:blipFill>
          <a:blip r:embed="rId2"/>
          <a:stretch>
            <a:fillRect/>
          </a:stretch>
        </p:blipFill>
        <p:spPr>
          <a:xfrm>
            <a:off x="6506684" y="1453896"/>
            <a:ext cx="5139004" cy="4485591"/>
          </a:xfrm>
          <a:prstGeom prst="rect">
            <a:avLst/>
          </a:prstGeom>
        </p:spPr>
      </p:pic>
    </p:spTree>
    <p:extLst>
      <p:ext uri="{BB962C8B-B14F-4D97-AF65-F5344CB8AC3E}">
        <p14:creationId xmlns:p14="http://schemas.microsoft.com/office/powerpoint/2010/main" val="1589016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Levels of Autonomy - </a:t>
            </a:r>
            <a:r>
              <a:rPr lang="en-US" sz="2800" i="1" dirty="0"/>
              <a:t>Low</a:t>
            </a:r>
            <a:r>
              <a:rPr lang="en-US" sz="4000" dirty="0"/>
              <a:t> </a:t>
            </a:r>
          </a:p>
        </p:txBody>
      </p:sp>
      <p:pic>
        <p:nvPicPr>
          <p:cNvPr id="4" name="Picture 3">
            <a:extLst>
              <a:ext uri="{FF2B5EF4-FFF2-40B4-BE49-F238E27FC236}">
                <a16:creationId xmlns:a16="http://schemas.microsoft.com/office/drawing/2014/main" id="{16672D19-AAEE-1BA1-6E5B-7D8C1CA60C88}"/>
              </a:ext>
            </a:extLst>
          </p:cNvPr>
          <p:cNvPicPr>
            <a:picLocks noChangeAspect="1"/>
          </p:cNvPicPr>
          <p:nvPr/>
        </p:nvPicPr>
        <p:blipFill>
          <a:blip r:embed="rId2"/>
          <a:stretch>
            <a:fillRect/>
          </a:stretch>
        </p:blipFill>
        <p:spPr>
          <a:xfrm>
            <a:off x="838200" y="1492875"/>
            <a:ext cx="7723809" cy="5000000"/>
          </a:xfrm>
          <a:prstGeom prst="rect">
            <a:avLst/>
          </a:prstGeom>
        </p:spPr>
      </p:pic>
      <p:pic>
        <p:nvPicPr>
          <p:cNvPr id="6" name="Picture 5" descr="A white gauge with a black background&#10;&#10;Description automatically generated">
            <a:extLst>
              <a:ext uri="{FF2B5EF4-FFF2-40B4-BE49-F238E27FC236}">
                <a16:creationId xmlns:a16="http://schemas.microsoft.com/office/drawing/2014/main" id="{5E79BE42-7792-047F-54DE-9EEDF39B86CC}"/>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8562009" y="1902995"/>
            <a:ext cx="3052010" cy="3052010"/>
          </a:xfrm>
          <a:prstGeom prst="rect">
            <a:avLst/>
          </a:prstGeom>
        </p:spPr>
      </p:pic>
    </p:spTree>
    <p:extLst>
      <p:ext uri="{BB962C8B-B14F-4D97-AF65-F5344CB8AC3E}">
        <p14:creationId xmlns:p14="http://schemas.microsoft.com/office/powerpoint/2010/main" val="127651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rosswalk with cars and people walking&#10;&#10;Description automatically generated">
            <a:extLst>
              <a:ext uri="{FF2B5EF4-FFF2-40B4-BE49-F238E27FC236}">
                <a16:creationId xmlns:a16="http://schemas.microsoft.com/office/drawing/2014/main" id="{C5BB7A1E-1538-CCED-6409-D733354F6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528" y="1484709"/>
            <a:ext cx="6710892" cy="5033169"/>
          </a:xfrm>
          <a:prstGeom prst="rect">
            <a:avLst/>
          </a:prstGeom>
        </p:spPr>
      </p:pic>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Levels of Autonomy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499872" y="1825624"/>
            <a:ext cx="4529328" cy="4351338"/>
          </a:xfrm>
        </p:spPr>
        <p:txBody>
          <a:bodyPr>
            <a:normAutofit/>
          </a:bodyPr>
          <a:lstStyle/>
          <a:p>
            <a:pPr marL="457200" lvl="1" indent="0">
              <a:buNone/>
            </a:pPr>
            <a:endParaRPr lang="en-US" sz="1400" dirty="0"/>
          </a:p>
          <a:p>
            <a:pPr marL="0" indent="0">
              <a:buNone/>
            </a:pPr>
            <a:r>
              <a:rPr lang="en-US" sz="1800" dirty="0">
                <a:highlight>
                  <a:srgbClr val="FFFF00"/>
                </a:highlight>
              </a:rPr>
              <a:t>Medium Autonomy: </a:t>
            </a:r>
            <a:r>
              <a:rPr lang="en-US" sz="1800" dirty="0"/>
              <a:t>The system can perform tasks independently for a period but requires occasional human oversight. </a:t>
            </a:r>
          </a:p>
          <a:p>
            <a:pPr marL="457200" lvl="1" indent="0">
              <a:buNone/>
            </a:pPr>
            <a:endParaRPr lang="en-US" sz="1600" dirty="0"/>
          </a:p>
          <a:p>
            <a:pPr marL="457200" lvl="1" indent="0">
              <a:buNone/>
            </a:pPr>
            <a:r>
              <a:rPr lang="en-US" sz="1600" dirty="0"/>
              <a:t>For example, self-driving cars may operate independently in good conditions but need human intervention in certain complex or unusual scenarios.</a:t>
            </a:r>
          </a:p>
        </p:txBody>
      </p:sp>
    </p:spTree>
    <p:extLst>
      <p:ext uri="{BB962C8B-B14F-4D97-AF65-F5344CB8AC3E}">
        <p14:creationId xmlns:p14="http://schemas.microsoft.com/office/powerpoint/2010/main" val="4001677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Levels of Autonomy - </a:t>
            </a:r>
            <a:r>
              <a:rPr lang="en-US" sz="2800" i="1" dirty="0"/>
              <a:t>Medium</a:t>
            </a:r>
            <a:r>
              <a:rPr lang="en-US" sz="4000" dirty="0"/>
              <a:t> </a:t>
            </a:r>
          </a:p>
        </p:txBody>
      </p:sp>
      <p:pic>
        <p:nvPicPr>
          <p:cNvPr id="7" name="Picture 6">
            <a:extLst>
              <a:ext uri="{FF2B5EF4-FFF2-40B4-BE49-F238E27FC236}">
                <a16:creationId xmlns:a16="http://schemas.microsoft.com/office/drawing/2014/main" id="{4A85DFD5-5771-0CAE-D9BC-1FB1F43C2A1A}"/>
              </a:ext>
            </a:extLst>
          </p:cNvPr>
          <p:cNvPicPr>
            <a:picLocks noChangeAspect="1"/>
          </p:cNvPicPr>
          <p:nvPr/>
        </p:nvPicPr>
        <p:blipFill>
          <a:blip r:embed="rId2"/>
          <a:stretch>
            <a:fillRect/>
          </a:stretch>
        </p:blipFill>
        <p:spPr>
          <a:xfrm>
            <a:off x="838200" y="1534858"/>
            <a:ext cx="7677150" cy="4867275"/>
          </a:xfrm>
          <a:prstGeom prst="rect">
            <a:avLst/>
          </a:prstGeom>
        </p:spPr>
      </p:pic>
      <p:sp>
        <p:nvSpPr>
          <p:cNvPr id="8" name="Rectangle 7">
            <a:extLst>
              <a:ext uri="{FF2B5EF4-FFF2-40B4-BE49-F238E27FC236}">
                <a16:creationId xmlns:a16="http://schemas.microsoft.com/office/drawing/2014/main" id="{6C169A34-8DE8-4FB5-AA4F-50F2C67A33A4}"/>
              </a:ext>
            </a:extLst>
          </p:cNvPr>
          <p:cNvSpPr/>
          <p:nvPr/>
        </p:nvSpPr>
        <p:spPr>
          <a:xfrm>
            <a:off x="9125477" y="4272862"/>
            <a:ext cx="2898883" cy="2308324"/>
          </a:xfrm>
          <a:prstGeom prst="rect">
            <a:avLst/>
          </a:prstGeom>
          <a:noFill/>
        </p:spPr>
        <p:txBody>
          <a:bodyPr wrap="square" lIns="91440" tIns="45720" rIns="91440" bIns="45720">
            <a:spAutoFit/>
          </a:bodyPr>
          <a:lstStyle/>
          <a:p>
            <a:r>
              <a:rPr lang="en-US" sz="1200" b="1" i="1" dirty="0">
                <a:highlight>
                  <a:srgbClr val="FFFF00"/>
                </a:highlight>
              </a:rPr>
              <a:t>*What is Level 3 Autonomy?</a:t>
            </a:r>
          </a:p>
          <a:p>
            <a:endParaRPr lang="en-US" sz="1200" b="1" i="1" dirty="0">
              <a:highlight>
                <a:srgbClr val="FFFF00"/>
              </a:highlight>
            </a:endParaRPr>
          </a:p>
          <a:p>
            <a:r>
              <a:rPr lang="en-US" sz="1200" dirty="0"/>
              <a:t>Defined by the </a:t>
            </a:r>
            <a:r>
              <a:rPr lang="en-US" sz="1200" b="1" dirty="0"/>
              <a:t>SAE (Society of Automotive Engineers)</a:t>
            </a:r>
            <a:r>
              <a:rPr lang="en-US" sz="1200" dirty="0"/>
              <a:t>, Level 3 autonomy allows a vehicle to handle most driving tasks independently but requires human intervention in complex situations. For instance, a Level 3 car can navigate highways but asks the driver to take over in road construction or bad weather. It’s the middle ground between driver assistance and full automation!</a:t>
            </a:r>
            <a:endParaRPr lang="en-US"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0453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Levels of Autonomy </a:t>
            </a:r>
            <a:r>
              <a:rPr lang="en-US" sz="5400" dirty="0"/>
              <a:t> </a:t>
            </a:r>
            <a:r>
              <a:rPr lang="en-US" sz="4000" dirty="0"/>
              <a:t>- </a:t>
            </a:r>
            <a:r>
              <a:rPr lang="en-US" sz="2800" i="1" dirty="0"/>
              <a:t>Medium</a:t>
            </a:r>
            <a:r>
              <a:rPr lang="en-US" sz="4000" dirty="0"/>
              <a:t> </a:t>
            </a:r>
            <a:r>
              <a:rPr lang="en-US" sz="2800" dirty="0"/>
              <a:t> </a:t>
            </a:r>
            <a:endParaRPr lang="en-US" sz="4000" dirty="0"/>
          </a:p>
        </p:txBody>
      </p:sp>
      <p:pic>
        <p:nvPicPr>
          <p:cNvPr id="4" name="Picture 3">
            <a:extLst>
              <a:ext uri="{FF2B5EF4-FFF2-40B4-BE49-F238E27FC236}">
                <a16:creationId xmlns:a16="http://schemas.microsoft.com/office/drawing/2014/main" id="{4C9E50BD-50C8-B976-2AF1-8DD7161F446F}"/>
              </a:ext>
            </a:extLst>
          </p:cNvPr>
          <p:cNvPicPr>
            <a:picLocks noChangeAspect="1"/>
          </p:cNvPicPr>
          <p:nvPr/>
        </p:nvPicPr>
        <p:blipFill>
          <a:blip r:embed="rId2"/>
          <a:stretch>
            <a:fillRect/>
          </a:stretch>
        </p:blipFill>
        <p:spPr>
          <a:xfrm>
            <a:off x="838200" y="1690688"/>
            <a:ext cx="7486650" cy="3924300"/>
          </a:xfrm>
          <a:prstGeom prst="rect">
            <a:avLst/>
          </a:prstGeom>
        </p:spPr>
      </p:pic>
      <p:pic>
        <p:nvPicPr>
          <p:cNvPr id="6" name="Picture 5" descr="A drone flying in the sky&#10;&#10;Description automatically generated">
            <a:extLst>
              <a:ext uri="{FF2B5EF4-FFF2-40B4-BE49-F238E27FC236}">
                <a16:creationId xmlns:a16="http://schemas.microsoft.com/office/drawing/2014/main" id="{CC98A4DF-37DA-674A-F002-FBC181511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801" y="913448"/>
            <a:ext cx="1905000" cy="1905000"/>
          </a:xfrm>
          <a:prstGeom prst="rect">
            <a:avLst/>
          </a:prstGeom>
        </p:spPr>
      </p:pic>
      <p:pic>
        <p:nvPicPr>
          <p:cNvPr id="9" name="Picture 8" descr="A robot with a screen and a person in the background&#10;&#10;Description automatically generated with medium confidence">
            <a:extLst>
              <a:ext uri="{FF2B5EF4-FFF2-40B4-BE49-F238E27FC236}">
                <a16:creationId xmlns:a16="http://schemas.microsoft.com/office/drawing/2014/main" id="{BF77944E-AB12-AE4A-FF16-E610EE581C66}"/>
              </a:ext>
            </a:extLst>
          </p:cNvPr>
          <p:cNvPicPr>
            <a:picLocks noChangeAspect="1"/>
          </p:cNvPicPr>
          <p:nvPr/>
        </p:nvPicPr>
        <p:blipFill>
          <a:blip r:embed="rId4">
            <a:extLst>
              <a:ext uri="{28A0092B-C50C-407E-A947-70E740481C1C}">
                <a14:useLocalDpi xmlns:a14="http://schemas.microsoft.com/office/drawing/2010/main" val="0"/>
              </a:ext>
            </a:extLst>
          </a:blip>
          <a:srcRect l="1961" r="2350" b="7998"/>
          <a:stretch/>
        </p:blipFill>
        <p:spPr>
          <a:xfrm>
            <a:off x="8394192" y="3595371"/>
            <a:ext cx="3700298" cy="2668269"/>
          </a:xfrm>
          <a:prstGeom prst="rect">
            <a:avLst/>
          </a:prstGeom>
        </p:spPr>
      </p:pic>
    </p:spTree>
    <p:extLst>
      <p:ext uri="{BB962C8B-B14F-4D97-AF65-F5344CB8AC3E}">
        <p14:creationId xmlns:p14="http://schemas.microsoft.com/office/powerpoint/2010/main" val="1952975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Levels of Autonomy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452872" cy="4351338"/>
          </a:xfrm>
        </p:spPr>
        <p:txBody>
          <a:bodyPr>
            <a:normAutofit/>
          </a:bodyPr>
          <a:lstStyle/>
          <a:p>
            <a:pPr marL="0" indent="0">
              <a:buNone/>
            </a:pPr>
            <a:endParaRPr lang="en-US" sz="1800" dirty="0">
              <a:highlight>
                <a:srgbClr val="FFFF00"/>
              </a:highlight>
            </a:endParaRPr>
          </a:p>
          <a:p>
            <a:pPr marL="0" indent="0">
              <a:buNone/>
            </a:pPr>
            <a:r>
              <a:rPr lang="en-US" sz="1800" dirty="0">
                <a:highlight>
                  <a:srgbClr val="FFFF00"/>
                </a:highlight>
              </a:rPr>
              <a:t>High Autonomy: </a:t>
            </a:r>
            <a:r>
              <a:rPr lang="en-US" sz="1800" dirty="0"/>
              <a:t>The system can function entirely independently and handle unforeseen situations.</a:t>
            </a:r>
          </a:p>
          <a:p>
            <a:pPr marL="0" indent="0">
              <a:buNone/>
            </a:pPr>
            <a:endParaRPr lang="en-US" sz="1800" dirty="0"/>
          </a:p>
          <a:p>
            <a:pPr marL="457200" lvl="1" indent="0">
              <a:buNone/>
            </a:pPr>
            <a:r>
              <a:rPr lang="en-US" sz="1600" dirty="0"/>
              <a:t>Examples include certain advanced military drones or autonomous trading algorithms that operate 24/7 without human involvement.</a:t>
            </a:r>
          </a:p>
        </p:txBody>
      </p:sp>
      <p:pic>
        <p:nvPicPr>
          <p:cNvPr id="7" name="Picture 6" descr="A blue drone with a black background&#10;&#10;Description automatically generated">
            <a:extLst>
              <a:ext uri="{FF2B5EF4-FFF2-40B4-BE49-F238E27FC236}">
                <a16:creationId xmlns:a16="http://schemas.microsoft.com/office/drawing/2014/main" id="{CF7B0EDE-2F2B-D364-38CE-1BFA25554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815" y="2748545"/>
            <a:ext cx="5534025" cy="2219325"/>
          </a:xfrm>
          <a:prstGeom prst="rect">
            <a:avLst/>
          </a:prstGeom>
        </p:spPr>
      </p:pic>
    </p:spTree>
    <p:extLst>
      <p:ext uri="{BB962C8B-B14F-4D97-AF65-F5344CB8AC3E}">
        <p14:creationId xmlns:p14="http://schemas.microsoft.com/office/powerpoint/2010/main" val="708457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Levels of Autonomy </a:t>
            </a:r>
            <a:r>
              <a:rPr lang="en-US" sz="5400" dirty="0"/>
              <a:t> </a:t>
            </a:r>
            <a:r>
              <a:rPr lang="en-US" sz="4000" dirty="0"/>
              <a:t>- </a:t>
            </a:r>
            <a:r>
              <a:rPr lang="en-US" sz="2800" i="1" dirty="0"/>
              <a:t>High</a:t>
            </a:r>
            <a:r>
              <a:rPr lang="en-US" sz="4000" dirty="0"/>
              <a:t> </a:t>
            </a:r>
            <a:r>
              <a:rPr lang="en-US" sz="2800" dirty="0"/>
              <a:t> </a:t>
            </a:r>
            <a:endParaRPr lang="en-US" sz="4000" dirty="0"/>
          </a:p>
        </p:txBody>
      </p:sp>
      <p:pic>
        <p:nvPicPr>
          <p:cNvPr id="7" name="Picture 6">
            <a:extLst>
              <a:ext uri="{FF2B5EF4-FFF2-40B4-BE49-F238E27FC236}">
                <a16:creationId xmlns:a16="http://schemas.microsoft.com/office/drawing/2014/main" id="{A3049A6D-6D1B-834E-93BD-27A66927423F}"/>
              </a:ext>
            </a:extLst>
          </p:cNvPr>
          <p:cNvPicPr>
            <a:picLocks noChangeAspect="1"/>
          </p:cNvPicPr>
          <p:nvPr/>
        </p:nvPicPr>
        <p:blipFill>
          <a:blip r:embed="rId2"/>
          <a:stretch>
            <a:fillRect/>
          </a:stretch>
        </p:blipFill>
        <p:spPr>
          <a:xfrm>
            <a:off x="838200" y="1515351"/>
            <a:ext cx="7838095" cy="4685714"/>
          </a:xfrm>
          <a:prstGeom prst="rect">
            <a:avLst/>
          </a:prstGeom>
        </p:spPr>
      </p:pic>
      <p:pic>
        <p:nvPicPr>
          <p:cNvPr id="9" name="Picture 8" descr="A paper map with a camera and a box&#10;&#10;Description automatically generated">
            <a:extLst>
              <a:ext uri="{FF2B5EF4-FFF2-40B4-BE49-F238E27FC236}">
                <a16:creationId xmlns:a16="http://schemas.microsoft.com/office/drawing/2014/main" id="{4D325DF4-B7DB-8244-F9D7-83E33F648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0654" y="2103120"/>
            <a:ext cx="3079977" cy="2395538"/>
          </a:xfrm>
          <a:prstGeom prst="rect">
            <a:avLst/>
          </a:prstGeom>
        </p:spPr>
      </p:pic>
    </p:spTree>
    <p:extLst>
      <p:ext uri="{BB962C8B-B14F-4D97-AF65-F5344CB8AC3E}">
        <p14:creationId xmlns:p14="http://schemas.microsoft.com/office/powerpoint/2010/main" val="1398610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Levels of Autonomy </a:t>
            </a:r>
            <a:r>
              <a:rPr lang="en-US" sz="5400" dirty="0"/>
              <a:t> </a:t>
            </a:r>
            <a:r>
              <a:rPr lang="en-US" sz="4000" dirty="0"/>
              <a:t>- </a:t>
            </a:r>
            <a:r>
              <a:rPr lang="en-US" sz="2800" i="1" dirty="0"/>
              <a:t>High</a:t>
            </a:r>
            <a:r>
              <a:rPr lang="en-US" sz="4000" dirty="0"/>
              <a:t> </a:t>
            </a:r>
            <a:r>
              <a:rPr lang="en-US" sz="2800" dirty="0"/>
              <a:t> </a:t>
            </a:r>
            <a:endParaRPr lang="en-US" sz="4000" dirty="0"/>
          </a:p>
        </p:txBody>
      </p:sp>
      <p:pic>
        <p:nvPicPr>
          <p:cNvPr id="4" name="Picture 3">
            <a:extLst>
              <a:ext uri="{FF2B5EF4-FFF2-40B4-BE49-F238E27FC236}">
                <a16:creationId xmlns:a16="http://schemas.microsoft.com/office/drawing/2014/main" id="{F59C1B67-E97E-F4FA-B8DF-E8A68E06D74C}"/>
              </a:ext>
            </a:extLst>
          </p:cNvPr>
          <p:cNvPicPr>
            <a:picLocks noChangeAspect="1"/>
          </p:cNvPicPr>
          <p:nvPr/>
        </p:nvPicPr>
        <p:blipFill>
          <a:blip r:embed="rId2"/>
          <a:stretch>
            <a:fillRect/>
          </a:stretch>
        </p:blipFill>
        <p:spPr>
          <a:xfrm>
            <a:off x="770675" y="1597157"/>
            <a:ext cx="7742857" cy="3133333"/>
          </a:xfrm>
          <a:prstGeom prst="rect">
            <a:avLst/>
          </a:prstGeom>
        </p:spPr>
      </p:pic>
      <p:pic>
        <p:nvPicPr>
          <p:cNvPr id="8" name="Picture 7" descr="A robot on wheels with a black background&#10;&#10;Description automatically generated">
            <a:extLst>
              <a:ext uri="{FF2B5EF4-FFF2-40B4-BE49-F238E27FC236}">
                <a16:creationId xmlns:a16="http://schemas.microsoft.com/office/drawing/2014/main" id="{0AD4DA22-540C-9AE9-DE09-D137011BE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8808" y="2743200"/>
            <a:ext cx="4529328" cy="3396996"/>
          </a:xfrm>
          <a:prstGeom prst="rect">
            <a:avLst/>
          </a:prstGeom>
        </p:spPr>
      </p:pic>
    </p:spTree>
    <p:extLst>
      <p:ext uri="{BB962C8B-B14F-4D97-AF65-F5344CB8AC3E}">
        <p14:creationId xmlns:p14="http://schemas.microsoft.com/office/powerpoint/2010/main" val="3404224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875E0-A69A-C2A5-D949-6D91C14A49A5}"/>
              </a:ext>
            </a:extLst>
          </p:cNvPr>
          <p:cNvSpPr>
            <a:spLocks noGrp="1"/>
          </p:cNvSpPr>
          <p:nvPr>
            <p:ph type="title"/>
          </p:nvPr>
        </p:nvSpPr>
        <p:spPr/>
        <p:txBody>
          <a:bodyPr>
            <a:normAutofit/>
          </a:bodyPr>
          <a:lstStyle/>
          <a:p>
            <a:r>
              <a:rPr lang="en-US" sz="4000" dirty="0"/>
              <a:t>Course Contents</a:t>
            </a:r>
          </a:p>
        </p:txBody>
      </p:sp>
      <p:sp>
        <p:nvSpPr>
          <p:cNvPr id="3" name="Content Placeholder 2">
            <a:extLst>
              <a:ext uri="{FF2B5EF4-FFF2-40B4-BE49-F238E27FC236}">
                <a16:creationId xmlns:a16="http://schemas.microsoft.com/office/drawing/2014/main" id="{D6CD3FA5-DAC3-0AC5-BC37-DD55BD3E5B7A}"/>
              </a:ext>
            </a:extLst>
          </p:cNvPr>
          <p:cNvSpPr>
            <a:spLocks noGrp="1"/>
          </p:cNvSpPr>
          <p:nvPr>
            <p:ph idx="1"/>
          </p:nvPr>
        </p:nvSpPr>
        <p:spPr/>
        <p:txBody>
          <a:bodyPr>
            <a:normAutofit lnSpcReduction="10000"/>
          </a:bodyPr>
          <a:lstStyle/>
          <a:p>
            <a:pPr algn="l">
              <a:buFont typeface="Arial" panose="020B0604020202020204" pitchFamily="34" charset="0"/>
              <a:buChar char="•"/>
            </a:pPr>
            <a:r>
              <a:rPr lang="en-US" sz="1600" b="0" i="0" u="sng" dirty="0">
                <a:effectLst/>
                <a:latin typeface="-apple-system"/>
                <a:hlinkClick r:id="rId2">
                  <a:extLst>
                    <a:ext uri="{A12FA001-AC4F-418D-AE19-62706E023703}">
                      <ahyp:hlinkClr xmlns:ahyp="http://schemas.microsoft.com/office/drawing/2018/hyperlinkcolor" val="tx"/>
                    </a:ext>
                  </a:extLst>
                </a:hlinkClick>
              </a:rPr>
              <a:t>Module 1: Advanced AI Systems</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3">
                  <a:extLst>
                    <a:ext uri="{A12FA001-AC4F-418D-AE19-62706E023703}">
                      <ahyp:hlinkClr xmlns:ahyp="http://schemas.microsoft.com/office/drawing/2018/hyperlinkcolor" val="tx"/>
                    </a:ext>
                  </a:extLst>
                </a:hlinkClick>
              </a:rPr>
              <a:t>Module 2: Generative AI and Large Language Models (LLMs)</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4">
                  <a:extLst>
                    <a:ext uri="{A12FA001-AC4F-418D-AE19-62706E023703}">
                      <ahyp:hlinkClr xmlns:ahyp="http://schemas.microsoft.com/office/drawing/2018/hyperlinkcolor" val="tx"/>
                    </a:ext>
                  </a:extLst>
                </a:hlinkClick>
              </a:rPr>
              <a:t>Module 3: APIs – Theory and Practical Implementation</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5">
                  <a:extLst>
                    <a:ext uri="{A12FA001-AC4F-418D-AE19-62706E023703}">
                      <ahyp:hlinkClr xmlns:ahyp="http://schemas.microsoft.com/office/drawing/2018/hyperlinkcolor" val="tx"/>
                    </a:ext>
                  </a:extLst>
                </a:hlinkClick>
              </a:rPr>
              <a:t>Module 4: Building a Chatbot with LLMs</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6">
                  <a:extLst>
                    <a:ext uri="{A12FA001-AC4F-418D-AE19-62706E023703}">
                      <ahyp:hlinkClr xmlns:ahyp="http://schemas.microsoft.com/office/drawing/2018/hyperlinkcolor" val="tx"/>
                    </a:ext>
                  </a:extLst>
                </a:hlinkClick>
              </a:rPr>
              <a:t>Module 5: Logging in Applications</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7">
                  <a:extLst>
                    <a:ext uri="{A12FA001-AC4F-418D-AE19-62706E023703}">
                      <ahyp:hlinkClr xmlns:ahyp="http://schemas.microsoft.com/office/drawing/2018/hyperlinkcolor" val="tx"/>
                    </a:ext>
                  </a:extLst>
                </a:hlinkClick>
              </a:rPr>
              <a:t>Module 6: Environment Variables and Secrets Management</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8">
                  <a:extLst>
                    <a:ext uri="{A12FA001-AC4F-418D-AE19-62706E023703}">
                      <ahyp:hlinkClr xmlns:ahyp="http://schemas.microsoft.com/office/drawing/2018/hyperlinkcolor" val="tx"/>
                    </a:ext>
                  </a:extLst>
                </a:hlinkClick>
              </a:rPr>
              <a:t>Module 7: Storing Chats in MongoDB</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9">
                  <a:extLst>
                    <a:ext uri="{A12FA001-AC4F-418D-AE19-62706E023703}">
                      <ahyp:hlinkClr xmlns:ahyp="http://schemas.microsoft.com/office/drawing/2018/hyperlinkcolor" val="tx"/>
                    </a:ext>
                  </a:extLst>
                </a:hlinkClick>
              </a:rPr>
              <a:t>Module 8: Vector Databases and ChromaDB</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10">
                  <a:extLst>
                    <a:ext uri="{A12FA001-AC4F-418D-AE19-62706E023703}">
                      <ahyp:hlinkClr xmlns:ahyp="http://schemas.microsoft.com/office/drawing/2018/hyperlinkcolor" val="tx"/>
                    </a:ext>
                  </a:extLst>
                </a:hlinkClick>
              </a:rPr>
              <a:t>Module 9: Local Server Setup and Hosting APIs</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11">
                  <a:extLst>
                    <a:ext uri="{A12FA001-AC4F-418D-AE19-62706E023703}">
                      <ahyp:hlinkClr xmlns:ahyp="http://schemas.microsoft.com/office/drawing/2018/hyperlinkcolor" val="tx"/>
                    </a:ext>
                  </a:extLst>
                </a:hlinkClick>
              </a:rPr>
              <a:t>Module 10: Docker for Modern Applications</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12">
                  <a:extLst>
                    <a:ext uri="{A12FA001-AC4F-418D-AE19-62706E023703}">
                      <ahyp:hlinkClr xmlns:ahyp="http://schemas.microsoft.com/office/drawing/2018/hyperlinkcolor" val="tx"/>
                    </a:ext>
                  </a:extLst>
                </a:hlinkClick>
              </a:rPr>
              <a:t>Module 11: Version Control with Git</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13">
                  <a:extLst>
                    <a:ext uri="{A12FA001-AC4F-418D-AE19-62706E023703}">
                      <ahyp:hlinkClr xmlns:ahyp="http://schemas.microsoft.com/office/drawing/2018/hyperlinkcolor" val="tx"/>
                    </a:ext>
                  </a:extLst>
                </a:hlinkClick>
              </a:rPr>
              <a:t>Module 12: API Testing with PyTest and Postman</a:t>
            </a:r>
            <a:endParaRPr lang="en-US" sz="1600" b="0" i="0" dirty="0">
              <a:effectLst/>
              <a:latin typeface="-apple-system"/>
            </a:endParaRPr>
          </a:p>
          <a:p>
            <a:pPr algn="l">
              <a:buFont typeface="Arial" panose="020B0604020202020204" pitchFamily="34" charset="0"/>
              <a:buChar char="•"/>
            </a:pPr>
            <a:r>
              <a:rPr lang="en-US" sz="1600" b="0" i="0" u="sng" dirty="0">
                <a:effectLst/>
                <a:latin typeface="-apple-system"/>
                <a:hlinkClick r:id="rId14">
                  <a:extLst>
                    <a:ext uri="{A12FA001-AC4F-418D-AE19-62706E023703}">
                      <ahyp:hlinkClr xmlns:ahyp="http://schemas.microsoft.com/office/drawing/2018/hyperlinkcolor" val="tx"/>
                    </a:ext>
                  </a:extLst>
                </a:hlinkClick>
              </a:rPr>
              <a:t>Module 13: Cloud Deployment with Azure</a:t>
            </a:r>
            <a:endParaRPr lang="en-US" sz="1600" b="0" i="0" dirty="0">
              <a:effectLst/>
              <a:latin typeface="-apple-system"/>
            </a:endParaRPr>
          </a:p>
          <a:p>
            <a:pPr marL="0" indent="0">
              <a:buNone/>
            </a:pPr>
            <a:endParaRPr lang="en-US" sz="2400" dirty="0"/>
          </a:p>
        </p:txBody>
      </p:sp>
    </p:spTree>
    <p:extLst>
      <p:ext uri="{BB962C8B-B14F-4D97-AF65-F5344CB8AC3E}">
        <p14:creationId xmlns:p14="http://schemas.microsoft.com/office/powerpoint/2010/main" val="2667155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Challenges of Autonomy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8058912" cy="4351338"/>
          </a:xfrm>
        </p:spPr>
        <p:txBody>
          <a:bodyPr>
            <a:normAutofit/>
          </a:bodyPr>
          <a:lstStyle/>
          <a:p>
            <a:r>
              <a:rPr lang="en-US" sz="1600" dirty="0">
                <a:highlight>
                  <a:srgbClr val="FFFF00"/>
                </a:highlight>
              </a:rPr>
              <a:t>Trust and Safety:</a:t>
            </a:r>
            <a:r>
              <a:rPr lang="en-US" sz="1600" dirty="0"/>
              <a:t> Ensuring the system makes safe decisions in unpredictable environments.</a:t>
            </a:r>
          </a:p>
          <a:p>
            <a:r>
              <a:rPr lang="en-US" sz="1600" dirty="0">
                <a:highlight>
                  <a:srgbClr val="FFFF00"/>
                </a:highlight>
              </a:rPr>
              <a:t>Ethics:</a:t>
            </a:r>
            <a:r>
              <a:rPr lang="en-US" sz="1600" dirty="0"/>
              <a:t> Autonomous systems must be programmed with ethical considerations, particularly in life-and-death situations (e.g., autonomous vehicles).</a:t>
            </a:r>
          </a:p>
          <a:p>
            <a:r>
              <a:rPr lang="en-US" sz="1600" dirty="0">
                <a:highlight>
                  <a:srgbClr val="FFFF00"/>
                </a:highlight>
              </a:rPr>
              <a:t>Legal Frameworks: </a:t>
            </a:r>
            <a:r>
              <a:rPr lang="en-US" sz="1600" dirty="0"/>
              <a:t>There are often legal and regulatory challenges in allowing highly autonomous systems to operate, particularly when accountability becomes ambiguous.</a:t>
            </a:r>
          </a:p>
        </p:txBody>
      </p:sp>
      <p:pic>
        <p:nvPicPr>
          <p:cNvPr id="8" name="Picture 7" descr="A line of different colored faces&#10;&#10;Description automatically generated">
            <a:extLst>
              <a:ext uri="{FF2B5EF4-FFF2-40B4-BE49-F238E27FC236}">
                <a16:creationId xmlns:a16="http://schemas.microsoft.com/office/drawing/2014/main" id="{EA6D842D-65B1-0880-A997-FBEF452856FE}"/>
              </a:ext>
            </a:extLst>
          </p:cNvPr>
          <p:cNvPicPr>
            <a:picLocks noChangeAspect="1"/>
          </p:cNvPicPr>
          <p:nvPr/>
        </p:nvPicPr>
        <p:blipFill>
          <a:blip r:embed="rId2">
            <a:extLst>
              <a:ext uri="{28A0092B-C50C-407E-A947-70E740481C1C}">
                <a14:useLocalDpi xmlns:a14="http://schemas.microsoft.com/office/drawing/2010/main" val="0"/>
              </a:ext>
            </a:extLst>
          </a:blip>
          <a:srcRect t="39760" b="39440"/>
          <a:stretch/>
        </p:blipFill>
        <p:spPr>
          <a:xfrm>
            <a:off x="2286000" y="4078224"/>
            <a:ext cx="7620000" cy="1188720"/>
          </a:xfrm>
          <a:prstGeom prst="rect">
            <a:avLst/>
          </a:prstGeom>
        </p:spPr>
      </p:pic>
    </p:spTree>
    <p:extLst>
      <p:ext uri="{BB962C8B-B14F-4D97-AF65-F5344CB8AC3E}">
        <p14:creationId xmlns:p14="http://schemas.microsoft.com/office/powerpoint/2010/main" val="1425507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Adaptability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pPr marL="0" indent="0">
              <a:buNone/>
            </a:pPr>
            <a:r>
              <a:rPr lang="en-US" sz="1800" dirty="0"/>
              <a:t>Adaptability is the ability of an AI system to modify its behavior based on changes in its environment, goals, or feedback. Unlike traditional AI systems that follow static instructions, adaptable systems dynamically adjust to new data, environments, or objectives.</a:t>
            </a:r>
            <a:endParaRPr lang="en-US" sz="1400" dirty="0"/>
          </a:p>
        </p:txBody>
      </p:sp>
    </p:spTree>
    <p:extLst>
      <p:ext uri="{BB962C8B-B14F-4D97-AF65-F5344CB8AC3E}">
        <p14:creationId xmlns:p14="http://schemas.microsoft.com/office/powerpoint/2010/main" val="85012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58979DEF-4DA2-761F-D33B-12F0EB7CA24A}"/>
              </a:ext>
            </a:extLst>
          </p:cNvPr>
          <p:cNvPicPr>
            <a:picLocks noChangeAspect="1"/>
          </p:cNvPicPr>
          <p:nvPr/>
        </p:nvPicPr>
        <p:blipFill>
          <a:blip r:embed="rId2">
            <a:extLst>
              <a:ext uri="{28A0092B-C50C-407E-A947-70E740481C1C}">
                <a14:useLocalDpi xmlns:a14="http://schemas.microsoft.com/office/drawing/2010/main" val="0"/>
              </a:ext>
            </a:extLst>
          </a:blip>
          <a:srcRect t="22900" b="24464"/>
          <a:stretch/>
        </p:blipFill>
        <p:spPr>
          <a:xfrm>
            <a:off x="5587032" y="1268964"/>
            <a:ext cx="6334380" cy="2500604"/>
          </a:xfrm>
          <a:prstGeom prst="rect">
            <a:avLst/>
          </a:prstGeom>
        </p:spPr>
      </p:pic>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Adaptability</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452872" cy="4351338"/>
          </a:xfrm>
        </p:spPr>
        <p:txBody>
          <a:bodyPr>
            <a:normAutofit/>
          </a:bodyPr>
          <a:lstStyle/>
          <a:p>
            <a:pPr marL="457200" lvl="1" indent="0">
              <a:buNone/>
            </a:pPr>
            <a:endParaRPr lang="en-US" sz="1400" dirty="0"/>
          </a:p>
          <a:p>
            <a:pPr marL="0" indent="0">
              <a:buNone/>
            </a:pPr>
            <a:r>
              <a:rPr lang="en-US" sz="1800" dirty="0">
                <a:highlight>
                  <a:srgbClr val="FFFF00"/>
                </a:highlight>
              </a:rPr>
              <a:t>Reactive Adaptability: </a:t>
            </a:r>
            <a:r>
              <a:rPr lang="en-US" sz="1800" dirty="0"/>
              <a:t>The AI adapts based on immediate feedback. For instance, a trading algorithm might change its investment strategy in response to market fluctuations.</a:t>
            </a:r>
            <a:endParaRPr lang="en-US" sz="1600" dirty="0"/>
          </a:p>
        </p:txBody>
      </p:sp>
      <p:pic>
        <p:nvPicPr>
          <p:cNvPr id="6" name="Picture 5">
            <a:extLst>
              <a:ext uri="{FF2B5EF4-FFF2-40B4-BE49-F238E27FC236}">
                <a16:creationId xmlns:a16="http://schemas.microsoft.com/office/drawing/2014/main" id="{D975F96D-46AD-D621-7096-3206DAEB1009}"/>
              </a:ext>
            </a:extLst>
          </p:cNvPr>
          <p:cNvPicPr>
            <a:picLocks noChangeAspect="1"/>
          </p:cNvPicPr>
          <p:nvPr/>
        </p:nvPicPr>
        <p:blipFill>
          <a:blip r:embed="rId3"/>
          <a:stretch>
            <a:fillRect/>
          </a:stretch>
        </p:blipFill>
        <p:spPr>
          <a:xfrm>
            <a:off x="838200" y="3516172"/>
            <a:ext cx="7514286" cy="1819048"/>
          </a:xfrm>
          <a:prstGeom prst="rect">
            <a:avLst/>
          </a:prstGeom>
        </p:spPr>
      </p:pic>
    </p:spTree>
    <p:extLst>
      <p:ext uri="{BB962C8B-B14F-4D97-AF65-F5344CB8AC3E}">
        <p14:creationId xmlns:p14="http://schemas.microsoft.com/office/powerpoint/2010/main" val="3996054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Adaptability</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452872" cy="4351338"/>
          </a:xfrm>
        </p:spPr>
        <p:txBody>
          <a:bodyPr>
            <a:normAutofit/>
          </a:bodyPr>
          <a:lstStyle/>
          <a:p>
            <a:pPr marL="457200" lvl="1" indent="0">
              <a:buNone/>
            </a:pPr>
            <a:endParaRPr lang="en-US" sz="1400" dirty="0"/>
          </a:p>
          <a:p>
            <a:pPr marL="0" indent="0">
              <a:buNone/>
            </a:pPr>
            <a:r>
              <a:rPr lang="en-US" sz="1800" dirty="0">
                <a:highlight>
                  <a:srgbClr val="FFFF00"/>
                </a:highlight>
              </a:rPr>
              <a:t>Proactive Adaptability: </a:t>
            </a:r>
            <a:r>
              <a:rPr lang="en-US" sz="1800" dirty="0"/>
              <a:t>The AI anticipates future changes or challenges and adapts in advance. For example, a self-driving car may anticipate a traffic jam and choose an alternate route before the jam occurs.</a:t>
            </a:r>
            <a:endParaRPr lang="en-US" sz="1600" dirty="0"/>
          </a:p>
        </p:txBody>
      </p:sp>
      <p:pic>
        <p:nvPicPr>
          <p:cNvPr id="5" name="Picture 4">
            <a:extLst>
              <a:ext uri="{FF2B5EF4-FFF2-40B4-BE49-F238E27FC236}">
                <a16:creationId xmlns:a16="http://schemas.microsoft.com/office/drawing/2014/main" id="{0338E15F-5B06-D17A-766D-8A5244353347}"/>
              </a:ext>
            </a:extLst>
          </p:cNvPr>
          <p:cNvPicPr>
            <a:picLocks noChangeAspect="1"/>
          </p:cNvPicPr>
          <p:nvPr/>
        </p:nvPicPr>
        <p:blipFill>
          <a:blip r:embed="rId2"/>
          <a:stretch>
            <a:fillRect/>
          </a:stretch>
        </p:blipFill>
        <p:spPr>
          <a:xfrm>
            <a:off x="838200" y="3838695"/>
            <a:ext cx="7428571" cy="1923810"/>
          </a:xfrm>
          <a:prstGeom prst="rect">
            <a:avLst/>
          </a:prstGeom>
        </p:spPr>
      </p:pic>
      <p:pic>
        <p:nvPicPr>
          <p:cNvPr id="7" name="Picture 6" descr="A logo of a car&#10;&#10;Description automatically generated">
            <a:extLst>
              <a:ext uri="{FF2B5EF4-FFF2-40B4-BE49-F238E27FC236}">
                <a16:creationId xmlns:a16="http://schemas.microsoft.com/office/drawing/2014/main" id="{453EB72D-2379-EBE4-8933-44119A18030A}"/>
              </a:ext>
            </a:extLst>
          </p:cNvPr>
          <p:cNvPicPr>
            <a:picLocks noChangeAspect="1"/>
          </p:cNvPicPr>
          <p:nvPr/>
        </p:nvPicPr>
        <p:blipFill>
          <a:blip r:embed="rId3">
            <a:extLst>
              <a:ext uri="{28A0092B-C50C-407E-A947-70E740481C1C}">
                <a14:useLocalDpi xmlns:a14="http://schemas.microsoft.com/office/drawing/2010/main" val="0"/>
              </a:ext>
            </a:extLst>
          </a:blip>
          <a:srcRect l="30000" t="15960" r="29837" b="18571"/>
          <a:stretch/>
        </p:blipFill>
        <p:spPr>
          <a:xfrm>
            <a:off x="8472196" y="1690688"/>
            <a:ext cx="3060441" cy="3741576"/>
          </a:xfrm>
          <a:prstGeom prst="rect">
            <a:avLst/>
          </a:prstGeom>
        </p:spPr>
      </p:pic>
    </p:spTree>
    <p:extLst>
      <p:ext uri="{BB962C8B-B14F-4D97-AF65-F5344CB8AC3E}">
        <p14:creationId xmlns:p14="http://schemas.microsoft.com/office/powerpoint/2010/main" val="1805806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Adaptability</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452872" cy="4351338"/>
          </a:xfrm>
        </p:spPr>
        <p:txBody>
          <a:bodyPr>
            <a:normAutofit/>
          </a:bodyPr>
          <a:lstStyle/>
          <a:p>
            <a:pPr marL="457200" lvl="1" indent="0">
              <a:buNone/>
            </a:pPr>
            <a:endParaRPr lang="en-US" sz="1400" dirty="0"/>
          </a:p>
          <a:p>
            <a:pPr marL="0" indent="0">
              <a:buNone/>
            </a:pPr>
            <a:r>
              <a:rPr lang="en-US" sz="1800" dirty="0">
                <a:highlight>
                  <a:srgbClr val="FFFF00"/>
                </a:highlight>
              </a:rPr>
              <a:t>Self-Optimization: </a:t>
            </a:r>
            <a:r>
              <a:rPr lang="en-US" sz="1800" dirty="0"/>
              <a:t>Advanced systems can also optimize their own parameters without external guidance. This could involve tuning hyperparameters in machine learning models based on performance feedback.</a:t>
            </a:r>
            <a:endParaRPr lang="en-US" sz="1600" dirty="0"/>
          </a:p>
        </p:txBody>
      </p:sp>
      <p:pic>
        <p:nvPicPr>
          <p:cNvPr id="5" name="Picture 4">
            <a:extLst>
              <a:ext uri="{FF2B5EF4-FFF2-40B4-BE49-F238E27FC236}">
                <a16:creationId xmlns:a16="http://schemas.microsoft.com/office/drawing/2014/main" id="{88D34C7F-C8B0-38A9-89C1-4082043EA687}"/>
              </a:ext>
            </a:extLst>
          </p:cNvPr>
          <p:cNvPicPr>
            <a:picLocks noChangeAspect="1"/>
          </p:cNvPicPr>
          <p:nvPr/>
        </p:nvPicPr>
        <p:blipFill>
          <a:blip r:embed="rId2"/>
          <a:stretch>
            <a:fillRect/>
          </a:stretch>
        </p:blipFill>
        <p:spPr>
          <a:xfrm>
            <a:off x="838200" y="3713922"/>
            <a:ext cx="7609524" cy="1990476"/>
          </a:xfrm>
          <a:prstGeom prst="rect">
            <a:avLst/>
          </a:prstGeom>
        </p:spPr>
      </p:pic>
    </p:spTree>
    <p:extLst>
      <p:ext uri="{BB962C8B-B14F-4D97-AF65-F5344CB8AC3E}">
        <p14:creationId xmlns:p14="http://schemas.microsoft.com/office/powerpoint/2010/main" val="2614842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grid with black dots&#10;&#10;Description automatically generated">
            <a:extLst>
              <a:ext uri="{FF2B5EF4-FFF2-40B4-BE49-F238E27FC236}">
                <a16:creationId xmlns:a16="http://schemas.microsoft.com/office/drawing/2014/main" id="{AA4B7621-61B4-26C1-124C-F7FBF97D0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49" y="822641"/>
            <a:ext cx="9257400" cy="5194430"/>
          </a:xfrm>
          <a:prstGeom prst="rect">
            <a:avLst/>
          </a:prstGeom>
        </p:spPr>
      </p:pic>
    </p:spTree>
    <p:extLst>
      <p:ext uri="{BB962C8B-B14F-4D97-AF65-F5344CB8AC3E}">
        <p14:creationId xmlns:p14="http://schemas.microsoft.com/office/powerpoint/2010/main" val="811800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Challenges of Adaptability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8058912" cy="4351338"/>
          </a:xfrm>
        </p:spPr>
        <p:txBody>
          <a:bodyPr>
            <a:normAutofit/>
          </a:bodyPr>
          <a:lstStyle/>
          <a:p>
            <a:r>
              <a:rPr lang="en-US" sz="1600" dirty="0">
                <a:highlight>
                  <a:srgbClr val="FFFF00"/>
                </a:highlight>
              </a:rPr>
              <a:t>Environment Complexity:</a:t>
            </a:r>
            <a:r>
              <a:rPr lang="en-US" sz="1600" dirty="0"/>
              <a:t> Real-world environments are often highly dynamic and unpredictable, making adaptability a difficult challenge.</a:t>
            </a:r>
          </a:p>
          <a:p>
            <a:r>
              <a:rPr lang="en-US" sz="1600" dirty="0">
                <a:highlight>
                  <a:srgbClr val="FFFF00"/>
                </a:highlight>
              </a:rPr>
              <a:t>Generalization:</a:t>
            </a:r>
            <a:r>
              <a:rPr lang="en-US" sz="1600" dirty="0"/>
              <a:t> AI systems must not only adapt to the specific situation but generalize their learning to broader circumstances.</a:t>
            </a:r>
          </a:p>
          <a:p>
            <a:r>
              <a:rPr lang="en-US" sz="1600" dirty="0">
                <a:highlight>
                  <a:srgbClr val="FFFF00"/>
                </a:highlight>
              </a:rPr>
              <a:t>Overfitting vs. Underfitting:</a:t>
            </a:r>
            <a:r>
              <a:rPr lang="en-US" sz="1600" dirty="0"/>
              <a:t> While adapting to new environments, AI systems must avoid overfitting to specific scenarios at the cost of broader applicability.</a:t>
            </a:r>
          </a:p>
        </p:txBody>
      </p:sp>
      <p:pic>
        <p:nvPicPr>
          <p:cNvPr id="8" name="Picture 7" descr="A line of different colored faces&#10;&#10;Description automatically generated">
            <a:extLst>
              <a:ext uri="{FF2B5EF4-FFF2-40B4-BE49-F238E27FC236}">
                <a16:creationId xmlns:a16="http://schemas.microsoft.com/office/drawing/2014/main" id="{EA6D842D-65B1-0880-A997-FBEF452856FE}"/>
              </a:ext>
            </a:extLst>
          </p:cNvPr>
          <p:cNvPicPr>
            <a:picLocks noChangeAspect="1"/>
          </p:cNvPicPr>
          <p:nvPr/>
        </p:nvPicPr>
        <p:blipFill>
          <a:blip r:embed="rId2">
            <a:extLst>
              <a:ext uri="{28A0092B-C50C-407E-A947-70E740481C1C}">
                <a14:useLocalDpi xmlns:a14="http://schemas.microsoft.com/office/drawing/2010/main" val="0"/>
              </a:ext>
            </a:extLst>
          </a:blip>
          <a:srcRect t="39760" b="39440"/>
          <a:stretch/>
        </p:blipFill>
        <p:spPr>
          <a:xfrm>
            <a:off x="2286000" y="4151376"/>
            <a:ext cx="7620000" cy="1188720"/>
          </a:xfrm>
          <a:prstGeom prst="rect">
            <a:avLst/>
          </a:prstGeom>
        </p:spPr>
      </p:pic>
    </p:spTree>
    <p:extLst>
      <p:ext uri="{BB962C8B-B14F-4D97-AF65-F5344CB8AC3E}">
        <p14:creationId xmlns:p14="http://schemas.microsoft.com/office/powerpoint/2010/main" val="3744286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Learning Capabilities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pPr marL="0" indent="0">
              <a:buNone/>
            </a:pPr>
            <a:r>
              <a:rPr lang="en-US" sz="1800" dirty="0"/>
              <a:t>Learning capabilities refer to an AI system's ability to improve its performance over time by learning from data, experiences, and interactions. These capabilities allow systems to go beyond static rule-based behaviors and continuously evolve based on exposure to new data or feedback.</a:t>
            </a:r>
            <a:endParaRPr lang="en-US" sz="1400" dirty="0"/>
          </a:p>
        </p:txBody>
      </p:sp>
    </p:spTree>
    <p:extLst>
      <p:ext uri="{BB962C8B-B14F-4D97-AF65-F5344CB8AC3E}">
        <p14:creationId xmlns:p14="http://schemas.microsoft.com/office/powerpoint/2010/main" val="2695536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network of blue dots and lines&#10;&#10;Description automatically generated">
            <a:extLst>
              <a:ext uri="{FF2B5EF4-FFF2-40B4-BE49-F238E27FC236}">
                <a16:creationId xmlns:a16="http://schemas.microsoft.com/office/drawing/2014/main" id="{D91C4F24-EA06-EDA5-B1A6-1898B057BC6B}"/>
              </a:ext>
            </a:extLst>
          </p:cNvPr>
          <p:cNvPicPr>
            <a:picLocks noChangeAspect="1"/>
          </p:cNvPicPr>
          <p:nvPr/>
        </p:nvPicPr>
        <p:blipFill>
          <a:blip r:embed="rId2">
            <a:extLst>
              <a:ext uri="{28A0092B-C50C-407E-A947-70E740481C1C}">
                <a14:useLocalDpi xmlns:a14="http://schemas.microsoft.com/office/drawing/2010/main" val="0"/>
              </a:ext>
            </a:extLst>
          </a:blip>
          <a:srcRect l="8356" t="10010" r="5574" b="21434"/>
          <a:stretch/>
        </p:blipFill>
        <p:spPr>
          <a:xfrm>
            <a:off x="6400799" y="1064482"/>
            <a:ext cx="5329331" cy="2386583"/>
          </a:xfrm>
          <a:prstGeom prst="rect">
            <a:avLst/>
          </a:prstGeom>
        </p:spPr>
      </p:pic>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Learning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587881"/>
            <a:ext cx="5041392" cy="4351338"/>
          </a:xfrm>
        </p:spPr>
        <p:txBody>
          <a:bodyPr>
            <a:normAutofit/>
          </a:bodyPr>
          <a:lstStyle/>
          <a:p>
            <a:pPr marL="457200" lvl="1" indent="0">
              <a:buNone/>
            </a:pPr>
            <a:endParaRPr lang="en-US" sz="1400" dirty="0"/>
          </a:p>
          <a:p>
            <a:pPr marL="0" indent="0">
              <a:buNone/>
            </a:pPr>
            <a:r>
              <a:rPr lang="en-US" sz="1800" dirty="0">
                <a:highlight>
                  <a:srgbClr val="FFFF00"/>
                </a:highlight>
              </a:rPr>
              <a:t>Supervised Learning: </a:t>
            </a:r>
            <a:r>
              <a:rPr lang="en-US" sz="1800" dirty="0"/>
              <a:t>The AI learns from labeled data where the desired output is provided. This form of learning requires significant human intervention for labeling but provides high accuracy.</a:t>
            </a:r>
            <a:endParaRPr lang="en-US" sz="1600" dirty="0"/>
          </a:p>
        </p:txBody>
      </p:sp>
      <p:pic>
        <p:nvPicPr>
          <p:cNvPr id="5" name="Picture 4">
            <a:extLst>
              <a:ext uri="{FF2B5EF4-FFF2-40B4-BE49-F238E27FC236}">
                <a16:creationId xmlns:a16="http://schemas.microsoft.com/office/drawing/2014/main" id="{5B53B0AB-32A6-C580-E654-0E3678A9A16D}"/>
              </a:ext>
            </a:extLst>
          </p:cNvPr>
          <p:cNvPicPr>
            <a:picLocks noChangeAspect="1"/>
          </p:cNvPicPr>
          <p:nvPr/>
        </p:nvPicPr>
        <p:blipFill>
          <a:blip r:embed="rId3"/>
          <a:stretch>
            <a:fillRect/>
          </a:stretch>
        </p:blipFill>
        <p:spPr>
          <a:xfrm>
            <a:off x="838200" y="3429000"/>
            <a:ext cx="7552381" cy="2171429"/>
          </a:xfrm>
          <a:prstGeom prst="rect">
            <a:avLst/>
          </a:prstGeom>
        </p:spPr>
      </p:pic>
    </p:spTree>
    <p:extLst>
      <p:ext uri="{BB962C8B-B14F-4D97-AF65-F5344CB8AC3E}">
        <p14:creationId xmlns:p14="http://schemas.microsoft.com/office/powerpoint/2010/main" val="2792369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Learning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452872" cy="4351338"/>
          </a:xfrm>
        </p:spPr>
        <p:txBody>
          <a:bodyPr>
            <a:normAutofit/>
          </a:bodyPr>
          <a:lstStyle/>
          <a:p>
            <a:pPr marL="457200" lvl="1" indent="0">
              <a:buNone/>
            </a:pPr>
            <a:endParaRPr lang="en-US" sz="1400" dirty="0"/>
          </a:p>
          <a:p>
            <a:pPr marL="0" indent="0">
              <a:buNone/>
            </a:pPr>
            <a:r>
              <a:rPr lang="en-US" sz="1800" dirty="0">
                <a:highlight>
                  <a:srgbClr val="FFFF00"/>
                </a:highlight>
              </a:rPr>
              <a:t>Unsupervised Learning: </a:t>
            </a:r>
            <a:r>
              <a:rPr lang="en-US" sz="1800" dirty="0"/>
              <a:t>The AI system discovers patterns and structures in unlabeled data without human intervention, such as clustering algorithms or generative models.</a:t>
            </a:r>
            <a:endParaRPr lang="en-US" sz="1600" dirty="0"/>
          </a:p>
        </p:txBody>
      </p:sp>
      <p:pic>
        <p:nvPicPr>
          <p:cNvPr id="5" name="Picture 4">
            <a:extLst>
              <a:ext uri="{FF2B5EF4-FFF2-40B4-BE49-F238E27FC236}">
                <a16:creationId xmlns:a16="http://schemas.microsoft.com/office/drawing/2014/main" id="{8FB58C37-8F11-F6CB-17FA-17F20D026485}"/>
              </a:ext>
            </a:extLst>
          </p:cNvPr>
          <p:cNvPicPr>
            <a:picLocks noChangeAspect="1"/>
          </p:cNvPicPr>
          <p:nvPr/>
        </p:nvPicPr>
        <p:blipFill>
          <a:blip r:embed="rId2"/>
          <a:stretch>
            <a:fillRect/>
          </a:stretch>
        </p:blipFill>
        <p:spPr>
          <a:xfrm>
            <a:off x="838200" y="3762312"/>
            <a:ext cx="7695238" cy="2095238"/>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12A514C0-7189-F6B1-D63F-074287ACDDC2}"/>
              </a:ext>
            </a:extLst>
          </p:cNvPr>
          <p:cNvPicPr>
            <a:picLocks noChangeAspect="1"/>
          </p:cNvPicPr>
          <p:nvPr/>
        </p:nvPicPr>
        <p:blipFill>
          <a:blip r:embed="rId3">
            <a:extLst>
              <a:ext uri="{28A0092B-C50C-407E-A947-70E740481C1C}">
                <a14:useLocalDpi xmlns:a14="http://schemas.microsoft.com/office/drawing/2010/main" val="0"/>
              </a:ext>
            </a:extLst>
          </a:blip>
          <a:srcRect l="9829" t="10943" r="8571" b="9191"/>
          <a:stretch/>
        </p:blipFill>
        <p:spPr>
          <a:xfrm>
            <a:off x="6589776" y="365125"/>
            <a:ext cx="4017264" cy="3931930"/>
          </a:xfrm>
          <a:prstGeom prst="rect">
            <a:avLst/>
          </a:prstGeom>
        </p:spPr>
      </p:pic>
    </p:spTree>
    <p:extLst>
      <p:ext uri="{BB962C8B-B14F-4D97-AF65-F5344CB8AC3E}">
        <p14:creationId xmlns:p14="http://schemas.microsoft.com/office/powerpoint/2010/main" val="288375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Course Overview</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r>
              <a:rPr lang="en-US" sz="1800" dirty="0"/>
              <a:t>Purpose:</a:t>
            </a:r>
          </a:p>
          <a:p>
            <a:pPr lvl="1"/>
            <a:r>
              <a:rPr lang="en-US" sz="1400" dirty="0"/>
              <a:t>To understand the design and development of advanced computational systems.</a:t>
            </a:r>
          </a:p>
          <a:p>
            <a:pPr lvl="1"/>
            <a:r>
              <a:rPr lang="en-US" sz="1400" dirty="0"/>
              <a:t>Bridge the gap between theoretical concepts and practical applications.</a:t>
            </a:r>
          </a:p>
          <a:p>
            <a:r>
              <a:rPr lang="en-US" sz="1800" dirty="0"/>
              <a:t>Key Topics:</a:t>
            </a:r>
          </a:p>
          <a:p>
            <a:pPr lvl="1"/>
            <a:r>
              <a:rPr lang="en-US" sz="1400" dirty="0"/>
              <a:t>Advanced AI Systems</a:t>
            </a:r>
          </a:p>
          <a:p>
            <a:pPr lvl="1"/>
            <a:r>
              <a:rPr lang="en-US" sz="1400" dirty="0"/>
              <a:t>Generative AI and Large Language Models</a:t>
            </a:r>
          </a:p>
          <a:p>
            <a:pPr lvl="1"/>
            <a:r>
              <a:rPr lang="en-US" sz="1400" dirty="0"/>
              <a:t>APIs and Their Implementation</a:t>
            </a:r>
          </a:p>
          <a:p>
            <a:pPr lvl="1"/>
            <a:r>
              <a:rPr lang="en-US" sz="1400" dirty="0"/>
              <a:t>Building Intelligent Applications</a:t>
            </a:r>
          </a:p>
          <a:p>
            <a:pPr lvl="1"/>
            <a:r>
              <a:rPr lang="en-US" sz="1400" dirty="0"/>
              <a:t>Modern Development Tools and Practices</a:t>
            </a:r>
          </a:p>
          <a:p>
            <a:r>
              <a:rPr lang="en-US" sz="1800" dirty="0"/>
              <a:t>Outcome:</a:t>
            </a:r>
          </a:p>
          <a:p>
            <a:pPr lvl="1"/>
            <a:r>
              <a:rPr lang="en-US" sz="1400" dirty="0"/>
              <a:t>Equip students with the skills to build intelligent, scalable, and efficient systems.</a:t>
            </a:r>
          </a:p>
        </p:txBody>
      </p:sp>
    </p:spTree>
    <p:extLst>
      <p:ext uri="{BB962C8B-B14F-4D97-AF65-F5344CB8AC3E}">
        <p14:creationId xmlns:p14="http://schemas.microsoft.com/office/powerpoint/2010/main" val="556249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Learning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062729" cy="4351338"/>
          </a:xfrm>
        </p:spPr>
        <p:txBody>
          <a:bodyPr>
            <a:normAutofit/>
          </a:bodyPr>
          <a:lstStyle/>
          <a:p>
            <a:pPr marL="457200" lvl="1" indent="0">
              <a:buNone/>
            </a:pPr>
            <a:endParaRPr lang="en-US" sz="1400" dirty="0"/>
          </a:p>
          <a:p>
            <a:pPr marL="0" indent="0">
              <a:buNone/>
            </a:pPr>
            <a:r>
              <a:rPr lang="en-US" sz="1800" dirty="0">
                <a:highlight>
                  <a:srgbClr val="FFFF00"/>
                </a:highlight>
              </a:rPr>
              <a:t>Reinforcement Learning: </a:t>
            </a:r>
            <a:r>
              <a:rPr lang="en-US" sz="1800" dirty="0"/>
              <a:t>The AI learns by trial and error, receiving rewards or penalties for actions taken in an environment. Over time, it optimizes its behavior to maximize cumulative reward.</a:t>
            </a:r>
            <a:endParaRPr lang="en-US" sz="1600" dirty="0"/>
          </a:p>
        </p:txBody>
      </p:sp>
      <p:pic>
        <p:nvPicPr>
          <p:cNvPr id="5" name="Picture 4">
            <a:extLst>
              <a:ext uri="{FF2B5EF4-FFF2-40B4-BE49-F238E27FC236}">
                <a16:creationId xmlns:a16="http://schemas.microsoft.com/office/drawing/2014/main" id="{4C1BB691-A750-8065-0582-38F369CFE66B}"/>
              </a:ext>
            </a:extLst>
          </p:cNvPr>
          <p:cNvPicPr>
            <a:picLocks noChangeAspect="1"/>
          </p:cNvPicPr>
          <p:nvPr/>
        </p:nvPicPr>
        <p:blipFill>
          <a:blip r:embed="rId2"/>
          <a:stretch>
            <a:fillRect/>
          </a:stretch>
        </p:blipFill>
        <p:spPr>
          <a:xfrm>
            <a:off x="737594" y="3429000"/>
            <a:ext cx="7619048" cy="1961905"/>
          </a:xfrm>
          <a:prstGeom prst="rect">
            <a:avLst/>
          </a:prstGeom>
        </p:spPr>
      </p:pic>
      <p:pic>
        <p:nvPicPr>
          <p:cNvPr id="8" name="Picture 7" descr="A diagram of a person's agent&#10;&#10;Description automatically generated with medium confidence">
            <a:extLst>
              <a:ext uri="{FF2B5EF4-FFF2-40B4-BE49-F238E27FC236}">
                <a16:creationId xmlns:a16="http://schemas.microsoft.com/office/drawing/2014/main" id="{9F4AC6E6-241B-5662-4526-D1FCFD97519D}"/>
              </a:ext>
            </a:extLst>
          </p:cNvPr>
          <p:cNvPicPr>
            <a:picLocks noChangeAspect="1"/>
          </p:cNvPicPr>
          <p:nvPr/>
        </p:nvPicPr>
        <p:blipFill>
          <a:blip r:embed="rId3">
            <a:extLst>
              <a:ext uri="{28A0092B-C50C-407E-A947-70E740481C1C}">
                <a14:useLocalDpi xmlns:a14="http://schemas.microsoft.com/office/drawing/2010/main" val="0"/>
              </a:ext>
            </a:extLst>
          </a:blip>
          <a:srcRect l="15825" t="23240" r="16001" b="25225"/>
          <a:stretch/>
        </p:blipFill>
        <p:spPr>
          <a:xfrm>
            <a:off x="6291072" y="1240541"/>
            <a:ext cx="5751576" cy="2316475"/>
          </a:xfrm>
          <a:prstGeom prst="rect">
            <a:avLst/>
          </a:prstGeom>
        </p:spPr>
      </p:pic>
    </p:spTree>
    <p:extLst>
      <p:ext uri="{BB962C8B-B14F-4D97-AF65-F5344CB8AC3E}">
        <p14:creationId xmlns:p14="http://schemas.microsoft.com/office/powerpoint/2010/main" val="129024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Learning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732832" y="1469009"/>
            <a:ext cx="3505200" cy="4351338"/>
          </a:xfrm>
        </p:spPr>
        <p:txBody>
          <a:bodyPr>
            <a:normAutofit/>
          </a:bodyPr>
          <a:lstStyle/>
          <a:p>
            <a:pPr marL="457200" lvl="1" indent="0">
              <a:buNone/>
            </a:pPr>
            <a:endParaRPr lang="en-US" sz="1400" dirty="0"/>
          </a:p>
          <a:p>
            <a:pPr marL="0" indent="0">
              <a:buNone/>
            </a:pPr>
            <a:r>
              <a:rPr lang="en-US" sz="1800" dirty="0">
                <a:highlight>
                  <a:srgbClr val="FFFF00"/>
                </a:highlight>
              </a:rPr>
              <a:t>Transfer Learning: </a:t>
            </a:r>
            <a:r>
              <a:rPr lang="en-US" sz="1800" dirty="0"/>
              <a:t>The system applies knowledge gained from one domain to a different, but related, domain, enabling it to solve new problems more quickly.</a:t>
            </a:r>
            <a:endParaRPr lang="en-US" sz="1600" dirty="0"/>
          </a:p>
        </p:txBody>
      </p:sp>
      <p:pic>
        <p:nvPicPr>
          <p:cNvPr id="5" name="Picture 4">
            <a:extLst>
              <a:ext uri="{FF2B5EF4-FFF2-40B4-BE49-F238E27FC236}">
                <a16:creationId xmlns:a16="http://schemas.microsoft.com/office/drawing/2014/main" id="{91BAC1DE-6745-ADD6-853D-F970B0F3EA40}"/>
              </a:ext>
            </a:extLst>
          </p:cNvPr>
          <p:cNvPicPr>
            <a:picLocks noChangeAspect="1"/>
          </p:cNvPicPr>
          <p:nvPr/>
        </p:nvPicPr>
        <p:blipFill>
          <a:blip r:embed="rId2"/>
          <a:stretch>
            <a:fillRect/>
          </a:stretch>
        </p:blipFill>
        <p:spPr>
          <a:xfrm>
            <a:off x="732832" y="3429000"/>
            <a:ext cx="7628571" cy="2276190"/>
          </a:xfrm>
          <a:prstGeom prst="rect">
            <a:avLst/>
          </a:prstGeom>
        </p:spPr>
      </p:pic>
      <p:pic>
        <p:nvPicPr>
          <p:cNvPr id="7" name="Picture 6" descr="A diagram of a network&#10;&#10;Description automatically generated">
            <a:extLst>
              <a:ext uri="{FF2B5EF4-FFF2-40B4-BE49-F238E27FC236}">
                <a16:creationId xmlns:a16="http://schemas.microsoft.com/office/drawing/2014/main" id="{DE568F60-F8CF-D905-512A-2B88C6599084}"/>
              </a:ext>
            </a:extLst>
          </p:cNvPr>
          <p:cNvPicPr>
            <a:picLocks noChangeAspect="1"/>
          </p:cNvPicPr>
          <p:nvPr/>
        </p:nvPicPr>
        <p:blipFill>
          <a:blip r:embed="rId3">
            <a:extLst>
              <a:ext uri="{28A0092B-C50C-407E-A947-70E740481C1C}">
                <a14:useLocalDpi xmlns:a14="http://schemas.microsoft.com/office/drawing/2010/main" val="0"/>
              </a:ext>
            </a:extLst>
          </a:blip>
          <a:srcRect l="491" t="25688" r="883"/>
          <a:stretch/>
        </p:blipFill>
        <p:spPr>
          <a:xfrm>
            <a:off x="4343400" y="1690688"/>
            <a:ext cx="7429712" cy="1626600"/>
          </a:xfrm>
          <a:prstGeom prst="rect">
            <a:avLst/>
          </a:prstGeom>
        </p:spPr>
      </p:pic>
    </p:spTree>
    <p:extLst>
      <p:ext uri="{BB962C8B-B14F-4D97-AF65-F5344CB8AC3E}">
        <p14:creationId xmlns:p14="http://schemas.microsoft.com/office/powerpoint/2010/main" val="2720578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and blue rectangle with white text&#10;&#10;Description automatically generated">
            <a:extLst>
              <a:ext uri="{FF2B5EF4-FFF2-40B4-BE49-F238E27FC236}">
                <a16:creationId xmlns:a16="http://schemas.microsoft.com/office/drawing/2014/main" id="{D79D5FFF-B35E-1A27-4A30-71A409916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2005" y="1073943"/>
            <a:ext cx="5569995" cy="3133123"/>
          </a:xfrm>
          <a:prstGeom prst="rect">
            <a:avLst/>
          </a:prstGeom>
        </p:spPr>
      </p:pic>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Learning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452872" cy="4351338"/>
          </a:xfrm>
        </p:spPr>
        <p:txBody>
          <a:bodyPr>
            <a:normAutofit/>
          </a:bodyPr>
          <a:lstStyle/>
          <a:p>
            <a:pPr marL="457200" lvl="1" indent="0">
              <a:buNone/>
            </a:pPr>
            <a:endParaRPr lang="en-US" sz="1400" dirty="0"/>
          </a:p>
          <a:p>
            <a:pPr marL="0" indent="0">
              <a:buNone/>
            </a:pPr>
            <a:r>
              <a:rPr lang="en-US" sz="1800" dirty="0">
                <a:highlight>
                  <a:srgbClr val="FFFF00"/>
                </a:highlight>
              </a:rPr>
              <a:t>Few-Shot Learning/Zero-Shot Learning: </a:t>
            </a:r>
            <a:r>
              <a:rPr lang="en-US" sz="1800" dirty="0"/>
              <a:t>Advanced models can generalize from very few examples or even solve tasks without specific training on those tasks, mimicking human learning efficiency.</a:t>
            </a:r>
            <a:endParaRPr lang="en-US" sz="1600" dirty="0"/>
          </a:p>
        </p:txBody>
      </p:sp>
      <p:pic>
        <p:nvPicPr>
          <p:cNvPr id="5" name="Picture 4">
            <a:extLst>
              <a:ext uri="{FF2B5EF4-FFF2-40B4-BE49-F238E27FC236}">
                <a16:creationId xmlns:a16="http://schemas.microsoft.com/office/drawing/2014/main" id="{657361C3-5B28-5703-1450-E100B5414D19}"/>
              </a:ext>
            </a:extLst>
          </p:cNvPr>
          <p:cNvPicPr>
            <a:picLocks noChangeAspect="1"/>
          </p:cNvPicPr>
          <p:nvPr/>
        </p:nvPicPr>
        <p:blipFill>
          <a:blip r:embed="rId3"/>
          <a:stretch>
            <a:fillRect/>
          </a:stretch>
        </p:blipFill>
        <p:spPr>
          <a:xfrm>
            <a:off x="838200" y="3429000"/>
            <a:ext cx="7590476" cy="2028571"/>
          </a:xfrm>
          <a:prstGeom prst="rect">
            <a:avLst/>
          </a:prstGeom>
        </p:spPr>
      </p:pic>
    </p:spTree>
    <p:extLst>
      <p:ext uri="{BB962C8B-B14F-4D97-AF65-F5344CB8AC3E}">
        <p14:creationId xmlns:p14="http://schemas.microsoft.com/office/powerpoint/2010/main" val="3258917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Challenges of Learning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8058912" cy="4351338"/>
          </a:xfrm>
        </p:spPr>
        <p:txBody>
          <a:bodyPr>
            <a:normAutofit/>
          </a:bodyPr>
          <a:lstStyle/>
          <a:p>
            <a:r>
              <a:rPr lang="en-US" sz="1600" dirty="0">
                <a:highlight>
                  <a:srgbClr val="FFFF00"/>
                </a:highlight>
              </a:rPr>
              <a:t>Data Quality and Availability:</a:t>
            </a:r>
            <a:r>
              <a:rPr lang="en-US" sz="1600" dirty="0"/>
              <a:t> Learning systems require vast amounts of high-quality data, which may not always be available.</a:t>
            </a:r>
          </a:p>
          <a:p>
            <a:r>
              <a:rPr lang="en-US" sz="1600" dirty="0">
                <a:highlight>
                  <a:srgbClr val="FFFF00"/>
                </a:highlight>
              </a:rPr>
              <a:t>Bias in Learning: </a:t>
            </a:r>
            <a:r>
              <a:rPr lang="en-US" sz="1600" dirty="0"/>
              <a:t>AI systems can inherit biases from their training data, which may result in unfair or unethical outcomes.</a:t>
            </a:r>
          </a:p>
          <a:p>
            <a:r>
              <a:rPr lang="en-US" sz="1600" dirty="0">
                <a:highlight>
                  <a:srgbClr val="FFFF00"/>
                </a:highlight>
              </a:rPr>
              <a:t>Catastrophic Forgetting: </a:t>
            </a:r>
            <a:r>
              <a:rPr lang="en-US" sz="1600" dirty="0"/>
              <a:t>When retraining on new data, some AI systems lose the knowledge they previously acquired, which poses a problem in continually learning environments.</a:t>
            </a:r>
          </a:p>
        </p:txBody>
      </p:sp>
      <p:pic>
        <p:nvPicPr>
          <p:cNvPr id="8" name="Picture 7" descr="A line of different colored faces&#10;&#10;Description automatically generated">
            <a:extLst>
              <a:ext uri="{FF2B5EF4-FFF2-40B4-BE49-F238E27FC236}">
                <a16:creationId xmlns:a16="http://schemas.microsoft.com/office/drawing/2014/main" id="{EA6D842D-65B1-0880-A997-FBEF452856FE}"/>
              </a:ext>
            </a:extLst>
          </p:cNvPr>
          <p:cNvPicPr>
            <a:picLocks noChangeAspect="1"/>
          </p:cNvPicPr>
          <p:nvPr/>
        </p:nvPicPr>
        <p:blipFill>
          <a:blip r:embed="rId2">
            <a:extLst>
              <a:ext uri="{28A0092B-C50C-407E-A947-70E740481C1C}">
                <a14:useLocalDpi xmlns:a14="http://schemas.microsoft.com/office/drawing/2010/main" val="0"/>
              </a:ext>
            </a:extLst>
          </a:blip>
          <a:srcRect t="39760" b="39440"/>
          <a:stretch/>
        </p:blipFill>
        <p:spPr>
          <a:xfrm>
            <a:off x="2286000" y="4151376"/>
            <a:ext cx="7620000" cy="1188720"/>
          </a:xfrm>
          <a:prstGeom prst="rect">
            <a:avLst/>
          </a:prstGeom>
        </p:spPr>
      </p:pic>
    </p:spTree>
    <p:extLst>
      <p:ext uri="{BB962C8B-B14F-4D97-AF65-F5344CB8AC3E}">
        <p14:creationId xmlns:p14="http://schemas.microsoft.com/office/powerpoint/2010/main" val="4188503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Decision-Making Processes</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pPr marL="0" indent="0">
              <a:buNone/>
            </a:pPr>
            <a:r>
              <a:rPr lang="en-US" sz="1800" dirty="0"/>
              <a:t>Decision-making in AI refers to the process by which systems choose the most appropriate actions or solutions based on available information, predicted outcomes, and a set of objectives. In advanced AI systems, decision-making is often probabilistic, multi-faceted, and involves high levels of complexity.</a:t>
            </a:r>
            <a:endParaRPr lang="en-US" sz="1400" dirty="0"/>
          </a:p>
        </p:txBody>
      </p:sp>
    </p:spTree>
    <p:extLst>
      <p:ext uri="{BB962C8B-B14F-4D97-AF65-F5344CB8AC3E}">
        <p14:creationId xmlns:p14="http://schemas.microsoft.com/office/powerpoint/2010/main" val="1539387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Decision-Making Models</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452872" cy="4351338"/>
          </a:xfrm>
        </p:spPr>
        <p:txBody>
          <a:bodyPr>
            <a:normAutofit/>
          </a:bodyPr>
          <a:lstStyle/>
          <a:p>
            <a:pPr marL="457200" lvl="1" indent="0">
              <a:buNone/>
            </a:pPr>
            <a:endParaRPr lang="en-US" sz="1400" dirty="0"/>
          </a:p>
          <a:p>
            <a:pPr marL="0" indent="0">
              <a:buNone/>
            </a:pPr>
            <a:r>
              <a:rPr lang="en-US" sz="1800" dirty="0">
                <a:highlight>
                  <a:srgbClr val="FFFF00"/>
                </a:highlight>
              </a:rPr>
              <a:t>Deterministic Models: </a:t>
            </a:r>
            <a:r>
              <a:rPr lang="en-US" sz="1800" dirty="0"/>
              <a:t>These models follow a fixed set of rules or algorithms, which are ideal for situations where all variables are known, and the system only needs to follow pre-established protocols.</a:t>
            </a:r>
            <a:endParaRPr lang="en-US" sz="1600" dirty="0"/>
          </a:p>
        </p:txBody>
      </p:sp>
      <p:pic>
        <p:nvPicPr>
          <p:cNvPr id="5" name="Picture 4">
            <a:extLst>
              <a:ext uri="{FF2B5EF4-FFF2-40B4-BE49-F238E27FC236}">
                <a16:creationId xmlns:a16="http://schemas.microsoft.com/office/drawing/2014/main" id="{D8B28EC4-7807-4776-3301-73E959476585}"/>
              </a:ext>
            </a:extLst>
          </p:cNvPr>
          <p:cNvPicPr>
            <a:picLocks noChangeAspect="1"/>
          </p:cNvPicPr>
          <p:nvPr/>
        </p:nvPicPr>
        <p:blipFill>
          <a:blip r:embed="rId2"/>
          <a:stretch>
            <a:fillRect/>
          </a:stretch>
        </p:blipFill>
        <p:spPr>
          <a:xfrm>
            <a:off x="838200" y="3864988"/>
            <a:ext cx="7600000" cy="1980952"/>
          </a:xfrm>
          <a:prstGeom prst="rect">
            <a:avLst/>
          </a:prstGeom>
        </p:spPr>
      </p:pic>
      <p:pic>
        <p:nvPicPr>
          <p:cNvPr id="8" name="Picture 7" descr="A white robotic arm with a grey round object&#10;&#10;Description automatically generated">
            <a:extLst>
              <a:ext uri="{FF2B5EF4-FFF2-40B4-BE49-F238E27FC236}">
                <a16:creationId xmlns:a16="http://schemas.microsoft.com/office/drawing/2014/main" id="{C77C650E-9FBF-019E-78F7-43898319A345}"/>
              </a:ext>
            </a:extLst>
          </p:cNvPr>
          <p:cNvPicPr>
            <a:picLocks noChangeAspect="1"/>
          </p:cNvPicPr>
          <p:nvPr/>
        </p:nvPicPr>
        <p:blipFill>
          <a:blip r:embed="rId3">
            <a:extLst>
              <a:ext uri="{28A0092B-C50C-407E-A947-70E740481C1C}">
                <a14:useLocalDpi xmlns:a14="http://schemas.microsoft.com/office/drawing/2010/main" val="0"/>
              </a:ext>
            </a:extLst>
          </a:blip>
          <a:srcRect t="19524"/>
          <a:stretch/>
        </p:blipFill>
        <p:spPr>
          <a:xfrm>
            <a:off x="8232648" y="1690688"/>
            <a:ext cx="3810000" cy="3066161"/>
          </a:xfrm>
          <a:prstGeom prst="rect">
            <a:avLst/>
          </a:prstGeom>
        </p:spPr>
      </p:pic>
    </p:spTree>
    <p:extLst>
      <p:ext uri="{BB962C8B-B14F-4D97-AF65-F5344CB8AC3E}">
        <p14:creationId xmlns:p14="http://schemas.microsoft.com/office/powerpoint/2010/main" val="1951832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Decision-Making Models</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452872" cy="4351338"/>
          </a:xfrm>
        </p:spPr>
        <p:txBody>
          <a:bodyPr>
            <a:normAutofit/>
          </a:bodyPr>
          <a:lstStyle/>
          <a:p>
            <a:pPr marL="457200" lvl="1" indent="0">
              <a:buNone/>
            </a:pPr>
            <a:endParaRPr lang="en-US" sz="1400" dirty="0"/>
          </a:p>
          <a:p>
            <a:pPr marL="0" indent="0">
              <a:buNone/>
            </a:pPr>
            <a:r>
              <a:rPr lang="en-US" sz="1800" dirty="0">
                <a:highlight>
                  <a:srgbClr val="FFFF00"/>
                </a:highlight>
              </a:rPr>
              <a:t>Probabilistic Models: </a:t>
            </a:r>
            <a:r>
              <a:rPr lang="en-US" sz="1800" dirty="0"/>
              <a:t>In scenarios with uncertainty, probabilistic models (like Bayesian networks or Markov Decision Processes) are used to make decisions based on the likelihood of various outcomes.</a:t>
            </a:r>
            <a:endParaRPr lang="en-US" sz="1600" dirty="0"/>
          </a:p>
        </p:txBody>
      </p:sp>
      <p:pic>
        <p:nvPicPr>
          <p:cNvPr id="5" name="Picture 4">
            <a:extLst>
              <a:ext uri="{FF2B5EF4-FFF2-40B4-BE49-F238E27FC236}">
                <a16:creationId xmlns:a16="http://schemas.microsoft.com/office/drawing/2014/main" id="{04308EC6-7B38-42FA-C47A-2C6A98379E51}"/>
              </a:ext>
            </a:extLst>
          </p:cNvPr>
          <p:cNvPicPr>
            <a:picLocks noChangeAspect="1"/>
          </p:cNvPicPr>
          <p:nvPr/>
        </p:nvPicPr>
        <p:blipFill>
          <a:blip r:embed="rId2"/>
          <a:stretch>
            <a:fillRect/>
          </a:stretch>
        </p:blipFill>
        <p:spPr>
          <a:xfrm>
            <a:off x="838200" y="3653361"/>
            <a:ext cx="7647619" cy="2276190"/>
          </a:xfrm>
          <a:prstGeom prst="rect">
            <a:avLst/>
          </a:prstGeom>
        </p:spPr>
      </p:pic>
      <p:pic>
        <p:nvPicPr>
          <p:cNvPr id="9" name="Picture 8" descr="A map of the world with different colored lines&#10;&#10;Description automatically generated">
            <a:extLst>
              <a:ext uri="{FF2B5EF4-FFF2-40B4-BE49-F238E27FC236}">
                <a16:creationId xmlns:a16="http://schemas.microsoft.com/office/drawing/2014/main" id="{5D6B94DA-9A41-4AC6-2B95-CA8A7B07EC3C}"/>
              </a:ext>
            </a:extLst>
          </p:cNvPr>
          <p:cNvPicPr>
            <a:picLocks noChangeAspect="1"/>
          </p:cNvPicPr>
          <p:nvPr/>
        </p:nvPicPr>
        <p:blipFill>
          <a:blip r:embed="rId3">
            <a:extLst>
              <a:ext uri="{28A0092B-C50C-407E-A947-70E740481C1C}">
                <a14:useLocalDpi xmlns:a14="http://schemas.microsoft.com/office/drawing/2010/main" val="0"/>
              </a:ext>
            </a:extLst>
          </a:blip>
          <a:srcRect l="5219" t="8852" r="7219" b="8852"/>
          <a:stretch/>
        </p:blipFill>
        <p:spPr>
          <a:xfrm>
            <a:off x="7266432" y="1467171"/>
            <a:ext cx="4629912" cy="2711161"/>
          </a:xfrm>
          <a:prstGeom prst="rect">
            <a:avLst/>
          </a:prstGeom>
        </p:spPr>
      </p:pic>
    </p:spTree>
    <p:extLst>
      <p:ext uri="{BB962C8B-B14F-4D97-AF65-F5344CB8AC3E}">
        <p14:creationId xmlns:p14="http://schemas.microsoft.com/office/powerpoint/2010/main" val="3929236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 with a number and a cat in the back&#10;&#10;Description automatically generated">
            <a:extLst>
              <a:ext uri="{FF2B5EF4-FFF2-40B4-BE49-F238E27FC236}">
                <a16:creationId xmlns:a16="http://schemas.microsoft.com/office/drawing/2014/main" id="{2541F60E-085F-4083-961E-16F4F5627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8624" y="1487204"/>
            <a:ext cx="4817203" cy="2746651"/>
          </a:xfrm>
          <a:prstGeom prst="rect">
            <a:avLst/>
          </a:prstGeom>
        </p:spPr>
      </p:pic>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Decision-Making Models</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452872" cy="4351338"/>
          </a:xfrm>
        </p:spPr>
        <p:txBody>
          <a:bodyPr>
            <a:normAutofit/>
          </a:bodyPr>
          <a:lstStyle/>
          <a:p>
            <a:pPr marL="457200" lvl="1" indent="0">
              <a:buNone/>
            </a:pPr>
            <a:endParaRPr lang="en-US" sz="1400" dirty="0"/>
          </a:p>
          <a:p>
            <a:pPr marL="0" indent="0">
              <a:buNone/>
            </a:pPr>
            <a:r>
              <a:rPr lang="en-US" sz="1800" dirty="0">
                <a:highlight>
                  <a:srgbClr val="FFFF00"/>
                </a:highlight>
              </a:rPr>
              <a:t>Multi-Objective Decision Making: </a:t>
            </a:r>
            <a:r>
              <a:rPr lang="en-US" sz="1800" dirty="0"/>
              <a:t>Many advanced systems must make trade-offs between competing objectives. For instance, in a self-driving car, the system must balance safety, efficiency, and passenger comfort.</a:t>
            </a:r>
            <a:endParaRPr lang="en-US" sz="1600" dirty="0"/>
          </a:p>
        </p:txBody>
      </p:sp>
      <p:pic>
        <p:nvPicPr>
          <p:cNvPr id="5" name="Picture 4">
            <a:extLst>
              <a:ext uri="{FF2B5EF4-FFF2-40B4-BE49-F238E27FC236}">
                <a16:creationId xmlns:a16="http://schemas.microsoft.com/office/drawing/2014/main" id="{19829908-09C9-0BA4-DED5-EAAF35AE6E4F}"/>
              </a:ext>
            </a:extLst>
          </p:cNvPr>
          <p:cNvPicPr>
            <a:picLocks noChangeAspect="1"/>
          </p:cNvPicPr>
          <p:nvPr/>
        </p:nvPicPr>
        <p:blipFill>
          <a:blip r:embed="rId3"/>
          <a:stretch>
            <a:fillRect/>
          </a:stretch>
        </p:blipFill>
        <p:spPr>
          <a:xfrm>
            <a:off x="838200" y="3704778"/>
            <a:ext cx="7514286" cy="1990476"/>
          </a:xfrm>
          <a:prstGeom prst="rect">
            <a:avLst/>
          </a:prstGeom>
        </p:spPr>
      </p:pic>
    </p:spTree>
    <p:extLst>
      <p:ext uri="{BB962C8B-B14F-4D97-AF65-F5344CB8AC3E}">
        <p14:creationId xmlns:p14="http://schemas.microsoft.com/office/powerpoint/2010/main" val="904613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Types of Decision-Making Models</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5452872" cy="4351338"/>
          </a:xfrm>
        </p:spPr>
        <p:txBody>
          <a:bodyPr>
            <a:normAutofit/>
          </a:bodyPr>
          <a:lstStyle/>
          <a:p>
            <a:pPr marL="457200" lvl="1" indent="0">
              <a:buNone/>
            </a:pPr>
            <a:endParaRPr lang="en-US" sz="1400" dirty="0"/>
          </a:p>
          <a:p>
            <a:pPr marL="0" indent="0">
              <a:buNone/>
            </a:pPr>
            <a:r>
              <a:rPr lang="en-US" sz="1800" dirty="0">
                <a:highlight>
                  <a:srgbClr val="FFFF00"/>
                </a:highlight>
              </a:rPr>
              <a:t>Real-Time Decision Making: </a:t>
            </a:r>
            <a:r>
              <a:rPr lang="en-US" sz="1800" dirty="0"/>
              <a:t>Some AI systems must make decisions in real-time, often in life-critical applications. Examples include autonomous drones in military applications or AI-driven medical devices in surgery.</a:t>
            </a:r>
            <a:endParaRPr lang="en-US" sz="1600" dirty="0"/>
          </a:p>
        </p:txBody>
      </p:sp>
      <p:pic>
        <p:nvPicPr>
          <p:cNvPr id="5" name="Picture 4">
            <a:extLst>
              <a:ext uri="{FF2B5EF4-FFF2-40B4-BE49-F238E27FC236}">
                <a16:creationId xmlns:a16="http://schemas.microsoft.com/office/drawing/2014/main" id="{80A4893F-5869-65F0-0364-41D1337A7A2E}"/>
              </a:ext>
            </a:extLst>
          </p:cNvPr>
          <p:cNvPicPr>
            <a:picLocks noChangeAspect="1"/>
          </p:cNvPicPr>
          <p:nvPr/>
        </p:nvPicPr>
        <p:blipFill>
          <a:blip r:embed="rId2"/>
          <a:stretch>
            <a:fillRect/>
          </a:stretch>
        </p:blipFill>
        <p:spPr>
          <a:xfrm>
            <a:off x="838200" y="3753361"/>
            <a:ext cx="7571428" cy="2076190"/>
          </a:xfrm>
          <a:prstGeom prst="rect">
            <a:avLst/>
          </a:prstGeom>
        </p:spPr>
      </p:pic>
      <p:pic>
        <p:nvPicPr>
          <p:cNvPr id="7" name="Picture 6" descr="A screen shot of a graph&#10;&#10;Description automatically generated">
            <a:extLst>
              <a:ext uri="{FF2B5EF4-FFF2-40B4-BE49-F238E27FC236}">
                <a16:creationId xmlns:a16="http://schemas.microsoft.com/office/drawing/2014/main" id="{AE050352-83C5-9A25-564E-FCE76DD32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671" y="1308550"/>
            <a:ext cx="4775411" cy="2865247"/>
          </a:xfrm>
          <a:prstGeom prst="rect">
            <a:avLst/>
          </a:prstGeom>
        </p:spPr>
      </p:pic>
    </p:spTree>
    <p:extLst>
      <p:ext uri="{BB962C8B-B14F-4D97-AF65-F5344CB8AC3E}">
        <p14:creationId xmlns:p14="http://schemas.microsoft.com/office/powerpoint/2010/main" val="1809298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Challenges of Decision-Making  </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8058912" cy="4351338"/>
          </a:xfrm>
        </p:spPr>
        <p:txBody>
          <a:bodyPr>
            <a:normAutofit/>
          </a:bodyPr>
          <a:lstStyle/>
          <a:p>
            <a:r>
              <a:rPr lang="en-US" sz="1600" dirty="0">
                <a:highlight>
                  <a:srgbClr val="FFFF00"/>
                </a:highlight>
              </a:rPr>
              <a:t>Computational Complexity: </a:t>
            </a:r>
            <a:r>
              <a:rPr lang="en-US" sz="1600" dirty="0"/>
              <a:t>Making decisions in real-time, especially in complex environments with many variables, can be computationally expensive.</a:t>
            </a:r>
          </a:p>
          <a:p>
            <a:r>
              <a:rPr lang="en-US" sz="1600" dirty="0">
                <a:highlight>
                  <a:srgbClr val="FFFF00"/>
                </a:highlight>
              </a:rPr>
              <a:t>Ambiguity and Uncertainty:</a:t>
            </a:r>
            <a:r>
              <a:rPr lang="en-US" sz="1600" dirty="0"/>
              <a:t> Many real-world environments are fraught with incomplete or ambiguous data, making it difficult for AI to make optimal decisions.</a:t>
            </a:r>
          </a:p>
          <a:p>
            <a:r>
              <a:rPr lang="en-US" sz="1600" dirty="0">
                <a:highlight>
                  <a:srgbClr val="FFFF00"/>
                </a:highlight>
              </a:rPr>
              <a:t>Ethical Decision Making: </a:t>
            </a:r>
            <a:r>
              <a:rPr lang="en-US" sz="1600" dirty="0"/>
              <a:t>AI systems need to incorporate ethical considerations, particularly in situations like medical decisions or autonomous driving, where decisions can affect human lives.</a:t>
            </a:r>
          </a:p>
        </p:txBody>
      </p:sp>
      <p:pic>
        <p:nvPicPr>
          <p:cNvPr id="8" name="Picture 7" descr="A line of different colored faces&#10;&#10;Description automatically generated">
            <a:extLst>
              <a:ext uri="{FF2B5EF4-FFF2-40B4-BE49-F238E27FC236}">
                <a16:creationId xmlns:a16="http://schemas.microsoft.com/office/drawing/2014/main" id="{EA6D842D-65B1-0880-A997-FBEF452856FE}"/>
              </a:ext>
            </a:extLst>
          </p:cNvPr>
          <p:cNvPicPr>
            <a:picLocks noChangeAspect="1"/>
          </p:cNvPicPr>
          <p:nvPr/>
        </p:nvPicPr>
        <p:blipFill>
          <a:blip r:embed="rId2">
            <a:extLst>
              <a:ext uri="{28A0092B-C50C-407E-A947-70E740481C1C}">
                <a14:useLocalDpi xmlns:a14="http://schemas.microsoft.com/office/drawing/2010/main" val="0"/>
              </a:ext>
            </a:extLst>
          </a:blip>
          <a:srcRect t="39760" b="39440"/>
          <a:stretch/>
        </p:blipFill>
        <p:spPr>
          <a:xfrm>
            <a:off x="2286000" y="4151376"/>
            <a:ext cx="7620000" cy="1188720"/>
          </a:xfrm>
          <a:prstGeom prst="rect">
            <a:avLst/>
          </a:prstGeom>
        </p:spPr>
      </p:pic>
    </p:spTree>
    <p:extLst>
      <p:ext uri="{BB962C8B-B14F-4D97-AF65-F5344CB8AC3E}">
        <p14:creationId xmlns:p14="http://schemas.microsoft.com/office/powerpoint/2010/main" val="3581437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Lecture Overview</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r>
              <a:rPr lang="en-US" sz="1800" dirty="0"/>
              <a:t>In this first lecture of Module 1: Advanced AI Systems, we will cover the fundamental theoretical concepts that form the backbone of modern artificial intelligence (AI) systems. This session focuses solely on theory, providing a solid foundation for understanding advanced AI technologies and their applications.</a:t>
            </a:r>
            <a:endParaRPr lang="en-US" sz="1400" dirty="0"/>
          </a:p>
        </p:txBody>
      </p:sp>
    </p:spTree>
    <p:extLst>
      <p:ext uri="{BB962C8B-B14F-4D97-AF65-F5344CB8AC3E}">
        <p14:creationId xmlns:p14="http://schemas.microsoft.com/office/powerpoint/2010/main" val="2166351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438-B8C2-94D8-405C-94D8CCD6772F}"/>
              </a:ext>
            </a:extLst>
          </p:cNvPr>
          <p:cNvSpPr>
            <a:spLocks noGrp="1"/>
          </p:cNvSpPr>
          <p:nvPr>
            <p:ph type="ctrTitle"/>
          </p:nvPr>
        </p:nvSpPr>
        <p:spPr>
          <a:xfrm>
            <a:off x="1524000" y="3127248"/>
            <a:ext cx="9144000" cy="1737360"/>
          </a:xfrm>
        </p:spPr>
        <p:txBody>
          <a:bodyPr>
            <a:normAutofit fontScale="90000"/>
          </a:bodyPr>
          <a:lstStyle/>
          <a:p>
            <a:r>
              <a:rPr lang="en-US" sz="4000" dirty="0"/>
              <a:t>Distinguish </a:t>
            </a:r>
            <a:r>
              <a:rPr lang="en-US" sz="4400" dirty="0"/>
              <a:t>Advanced</a:t>
            </a:r>
            <a:r>
              <a:rPr lang="en-US" sz="4000" dirty="0"/>
              <a:t> AI from Basic AI Systems</a:t>
            </a:r>
            <a:br>
              <a:rPr lang="en-US" sz="4000" dirty="0"/>
            </a:br>
            <a:endParaRPr lang="en-US" sz="4000" dirty="0"/>
          </a:p>
        </p:txBody>
      </p:sp>
      <p:pic>
        <p:nvPicPr>
          <p:cNvPr id="7" name="Picture 6">
            <a:extLst>
              <a:ext uri="{FF2B5EF4-FFF2-40B4-BE49-F238E27FC236}">
                <a16:creationId xmlns:a16="http://schemas.microsoft.com/office/drawing/2014/main" id="{F2053FC5-6805-7158-E1F3-5620420CAE56}"/>
              </a:ext>
            </a:extLst>
          </p:cNvPr>
          <p:cNvPicPr>
            <a:picLocks noChangeAspect="1"/>
          </p:cNvPicPr>
          <p:nvPr/>
        </p:nvPicPr>
        <p:blipFill>
          <a:blip r:embed="rId2">
            <a:extLst>
              <a:ext uri="{28A0092B-C50C-407E-A947-70E740481C1C}">
                <a14:useLocalDpi xmlns:a14="http://schemas.microsoft.com/office/drawing/2010/main" val="0"/>
              </a:ext>
            </a:extLst>
          </a:blip>
          <a:srcRect t="33680" b="34320"/>
          <a:stretch/>
        </p:blipFill>
        <p:spPr>
          <a:xfrm>
            <a:off x="2895600" y="2295144"/>
            <a:ext cx="6400800" cy="1024128"/>
          </a:xfrm>
          <a:prstGeom prst="rect">
            <a:avLst/>
          </a:prstGeom>
        </p:spPr>
      </p:pic>
    </p:spTree>
    <p:extLst>
      <p:ext uri="{BB962C8B-B14F-4D97-AF65-F5344CB8AC3E}">
        <p14:creationId xmlns:p14="http://schemas.microsoft.com/office/powerpoint/2010/main" val="364104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438-B8C2-94D8-405C-94D8CCD6772F}"/>
              </a:ext>
            </a:extLst>
          </p:cNvPr>
          <p:cNvSpPr>
            <a:spLocks noGrp="1"/>
          </p:cNvSpPr>
          <p:nvPr>
            <p:ph type="ctrTitle"/>
          </p:nvPr>
        </p:nvSpPr>
        <p:spPr>
          <a:xfrm>
            <a:off x="1523999" y="2084514"/>
            <a:ext cx="9144000" cy="951294"/>
          </a:xfrm>
        </p:spPr>
        <p:txBody>
          <a:bodyPr>
            <a:normAutofit fontScale="90000"/>
          </a:bodyPr>
          <a:lstStyle/>
          <a:p>
            <a:r>
              <a:rPr lang="en-US" sz="4000" dirty="0"/>
              <a:t>Overview of AI Technologies and Applications</a:t>
            </a:r>
          </a:p>
        </p:txBody>
      </p:sp>
    </p:spTree>
    <p:extLst>
      <p:ext uri="{BB962C8B-B14F-4D97-AF65-F5344CB8AC3E}">
        <p14:creationId xmlns:p14="http://schemas.microsoft.com/office/powerpoint/2010/main" val="4110881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Core AI Technologies</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838200" y="1825625"/>
            <a:ext cx="8058912" cy="4351338"/>
          </a:xfrm>
        </p:spPr>
        <p:txBody>
          <a:bodyPr>
            <a:normAutofit/>
          </a:bodyPr>
          <a:lstStyle/>
          <a:p>
            <a:r>
              <a:rPr lang="en-US" sz="1600" dirty="0"/>
              <a:t>Machine Learning (ML)</a:t>
            </a:r>
          </a:p>
          <a:p>
            <a:r>
              <a:rPr lang="en-US" sz="1600" dirty="0"/>
              <a:t>Neural Networks and Deep Learning</a:t>
            </a:r>
          </a:p>
          <a:p>
            <a:r>
              <a:rPr lang="en-US" sz="1600" dirty="0"/>
              <a:t>Natural Language Processing (NLP)</a:t>
            </a:r>
          </a:p>
          <a:p>
            <a:r>
              <a:rPr lang="en-US" sz="1600" dirty="0"/>
              <a:t>Computer vision</a:t>
            </a:r>
          </a:p>
          <a:p>
            <a:r>
              <a:rPr lang="en-US" sz="1600" dirty="0"/>
              <a:t>Robotics</a:t>
            </a:r>
          </a:p>
          <a:p>
            <a:endParaRPr lang="en-US" sz="1600" dirty="0"/>
          </a:p>
        </p:txBody>
      </p:sp>
    </p:spTree>
    <p:extLst>
      <p:ext uri="{BB962C8B-B14F-4D97-AF65-F5344CB8AC3E}">
        <p14:creationId xmlns:p14="http://schemas.microsoft.com/office/powerpoint/2010/main" val="445023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216C0-876E-06B9-57A1-AADCEAD0C0F3}"/>
              </a:ext>
            </a:extLst>
          </p:cNvPr>
          <p:cNvSpPr>
            <a:spLocks noGrp="1"/>
          </p:cNvSpPr>
          <p:nvPr>
            <p:ph type="title"/>
          </p:nvPr>
        </p:nvSpPr>
        <p:spPr/>
        <p:txBody>
          <a:bodyPr/>
          <a:lstStyle/>
          <a:p>
            <a:r>
              <a:rPr lang="en-US" dirty="0"/>
              <a:t>Natural Language Processing (NLP)</a:t>
            </a:r>
          </a:p>
        </p:txBody>
      </p:sp>
      <p:sp>
        <p:nvSpPr>
          <p:cNvPr id="3" name="Content Placeholder 2">
            <a:extLst>
              <a:ext uri="{FF2B5EF4-FFF2-40B4-BE49-F238E27FC236}">
                <a16:creationId xmlns:a16="http://schemas.microsoft.com/office/drawing/2014/main" id="{967194C5-B06C-5F6A-B42A-C83B226BF0B4}"/>
              </a:ext>
            </a:extLst>
          </p:cNvPr>
          <p:cNvSpPr>
            <a:spLocks noGrp="1"/>
          </p:cNvSpPr>
          <p:nvPr>
            <p:ph idx="1"/>
          </p:nvPr>
        </p:nvSpPr>
        <p:spPr>
          <a:xfrm>
            <a:off x="838200" y="1825625"/>
            <a:ext cx="5471160" cy="4351338"/>
          </a:xfrm>
        </p:spPr>
        <p:txBody>
          <a:bodyPr>
            <a:normAutofit/>
          </a:bodyPr>
          <a:lstStyle/>
          <a:p>
            <a:pPr marL="0" indent="0">
              <a:buNone/>
            </a:pPr>
            <a:r>
              <a:rPr lang="en-US" sz="1600" dirty="0"/>
              <a:t>A field of AI that focuses on the interaction between computers and humans through natural language.</a:t>
            </a:r>
          </a:p>
          <a:p>
            <a:endParaRPr lang="en-US" sz="1600" dirty="0"/>
          </a:p>
          <a:p>
            <a:pPr marL="0" indent="0">
              <a:buNone/>
            </a:pPr>
            <a:r>
              <a:rPr lang="en-US" sz="1600" b="1" i="1" dirty="0"/>
              <a:t>Components:</a:t>
            </a:r>
          </a:p>
          <a:p>
            <a:r>
              <a:rPr lang="en-US" sz="1600" dirty="0">
                <a:highlight>
                  <a:srgbClr val="FFFF00"/>
                </a:highlight>
              </a:rPr>
              <a:t>Text Processing:</a:t>
            </a:r>
            <a:r>
              <a:rPr lang="en-US" sz="1600" dirty="0"/>
              <a:t> Tokenization, stemming, lemmatization.</a:t>
            </a:r>
          </a:p>
          <a:p>
            <a:r>
              <a:rPr lang="en-US" sz="1600" dirty="0">
                <a:highlight>
                  <a:srgbClr val="FFFF00"/>
                </a:highlight>
              </a:rPr>
              <a:t>Language Understanding: </a:t>
            </a:r>
            <a:r>
              <a:rPr lang="en-US" sz="1600" dirty="0"/>
              <a:t>Parsing, sentiment analysis, entity recognition.</a:t>
            </a:r>
          </a:p>
          <a:p>
            <a:r>
              <a:rPr lang="en-US" sz="1600" dirty="0">
                <a:highlight>
                  <a:srgbClr val="FFFF00"/>
                </a:highlight>
              </a:rPr>
              <a:t>Language Generation: </a:t>
            </a:r>
            <a:r>
              <a:rPr lang="en-US" sz="1600" dirty="0"/>
              <a:t>Text generation, machine translation, summarization.</a:t>
            </a:r>
          </a:p>
          <a:p>
            <a:pPr marL="0" indent="0">
              <a:buNone/>
            </a:pPr>
            <a:endParaRPr lang="en-US" sz="1600" dirty="0"/>
          </a:p>
          <a:p>
            <a:pPr marL="0" indent="0">
              <a:buNone/>
            </a:pPr>
            <a:r>
              <a:rPr lang="en-US" sz="1600" b="1" i="1" dirty="0"/>
              <a:t>Use Case Examples:</a:t>
            </a:r>
          </a:p>
          <a:p>
            <a:r>
              <a:rPr lang="en-US" sz="1600" dirty="0"/>
              <a:t>Chatbots and Virtual Assistants, Language Translation, Sentiment Analysis</a:t>
            </a:r>
          </a:p>
        </p:txBody>
      </p:sp>
      <p:pic>
        <p:nvPicPr>
          <p:cNvPr id="37892" name="Picture 4" descr="Natural Language Processing in Healthcare Medical Records">
            <a:extLst>
              <a:ext uri="{FF2B5EF4-FFF2-40B4-BE49-F238E27FC236}">
                <a16:creationId xmlns:a16="http://schemas.microsoft.com/office/drawing/2014/main" id="{D9206BF1-8A65-53C3-F945-85BCF3C19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9360" y="1690688"/>
            <a:ext cx="5724525"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260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216C0-876E-06B9-57A1-AADCEAD0C0F3}"/>
              </a:ext>
            </a:extLst>
          </p:cNvPr>
          <p:cNvSpPr>
            <a:spLocks noGrp="1"/>
          </p:cNvSpPr>
          <p:nvPr>
            <p:ph type="title"/>
          </p:nvPr>
        </p:nvSpPr>
        <p:spPr/>
        <p:txBody>
          <a:bodyPr/>
          <a:lstStyle/>
          <a:p>
            <a:r>
              <a:rPr lang="en-US" dirty="0"/>
              <a:t>Modern NLP</a:t>
            </a:r>
          </a:p>
        </p:txBody>
      </p:sp>
      <p:sp>
        <p:nvSpPr>
          <p:cNvPr id="3" name="Content Placeholder 2">
            <a:extLst>
              <a:ext uri="{FF2B5EF4-FFF2-40B4-BE49-F238E27FC236}">
                <a16:creationId xmlns:a16="http://schemas.microsoft.com/office/drawing/2014/main" id="{967194C5-B06C-5F6A-B42A-C83B226BF0B4}"/>
              </a:ext>
            </a:extLst>
          </p:cNvPr>
          <p:cNvSpPr>
            <a:spLocks noGrp="1"/>
          </p:cNvSpPr>
          <p:nvPr>
            <p:ph idx="1"/>
          </p:nvPr>
        </p:nvSpPr>
        <p:spPr>
          <a:xfrm>
            <a:off x="838200" y="1825625"/>
            <a:ext cx="6778752" cy="4351338"/>
          </a:xfrm>
        </p:spPr>
        <p:txBody>
          <a:bodyPr>
            <a:normAutofit/>
          </a:bodyPr>
          <a:lstStyle/>
          <a:p>
            <a:pPr marL="0" indent="0">
              <a:buNone/>
            </a:pPr>
            <a:r>
              <a:rPr lang="en-US" sz="1600" dirty="0"/>
              <a:t>Modern NLP has been revolutionized by transformer models, such as GPT and BERT, which excel in understanding context and generating human-like text. These models use self-attention mechanisms to process language more efficiently than previous architectures. Beyond transformers, research is exploring even more efficient models for better language understanding and generation.</a:t>
            </a:r>
          </a:p>
          <a:p>
            <a:pPr marL="0" indent="0">
              <a:buNone/>
            </a:pPr>
            <a:r>
              <a:rPr lang="en-US" sz="1600" i="1" dirty="0"/>
              <a:t>Transformers , BERT, GPT, RoBERTa, T5, XLNet</a:t>
            </a:r>
          </a:p>
        </p:txBody>
      </p:sp>
      <p:pic>
        <p:nvPicPr>
          <p:cNvPr id="5" name="Picture 4" descr="A black square with white text&#10;&#10;Description automatically generated">
            <a:extLst>
              <a:ext uri="{FF2B5EF4-FFF2-40B4-BE49-F238E27FC236}">
                <a16:creationId xmlns:a16="http://schemas.microsoft.com/office/drawing/2014/main" id="{B4403D8E-B76A-B855-5740-F746E1E2E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024" y="3723893"/>
            <a:ext cx="8403336" cy="3151251"/>
          </a:xfrm>
          <a:prstGeom prst="rect">
            <a:avLst/>
          </a:prstGeom>
        </p:spPr>
      </p:pic>
    </p:spTree>
    <p:extLst>
      <p:ext uri="{BB962C8B-B14F-4D97-AF65-F5344CB8AC3E}">
        <p14:creationId xmlns:p14="http://schemas.microsoft.com/office/powerpoint/2010/main" val="3542318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438-B8C2-94D8-405C-94D8CCD6772F}"/>
              </a:ext>
            </a:extLst>
          </p:cNvPr>
          <p:cNvSpPr>
            <a:spLocks noGrp="1"/>
          </p:cNvSpPr>
          <p:nvPr>
            <p:ph type="ctrTitle"/>
          </p:nvPr>
        </p:nvSpPr>
        <p:spPr>
          <a:xfrm>
            <a:off x="1523999" y="2084514"/>
            <a:ext cx="9144000" cy="951294"/>
          </a:xfrm>
        </p:spPr>
        <p:txBody>
          <a:bodyPr>
            <a:normAutofit/>
          </a:bodyPr>
          <a:lstStyle/>
          <a:p>
            <a:r>
              <a:rPr lang="en-US" sz="4000" dirty="0"/>
              <a:t>Evolution of AI Systems</a:t>
            </a:r>
          </a:p>
        </p:txBody>
      </p:sp>
    </p:spTree>
    <p:extLst>
      <p:ext uri="{BB962C8B-B14F-4D97-AF65-F5344CB8AC3E}">
        <p14:creationId xmlns:p14="http://schemas.microsoft.com/office/powerpoint/2010/main" val="247565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Pioneers in Science: Alan Turing - Advanced Science News">
            <a:extLst>
              <a:ext uri="{FF2B5EF4-FFF2-40B4-BE49-F238E27FC236}">
                <a16:creationId xmlns:a16="http://schemas.microsoft.com/office/drawing/2014/main" id="{BDFA83E1-EEEA-8D30-7CBB-57B94055306B}"/>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253" t="7027"/>
          <a:stretch/>
        </p:blipFill>
        <p:spPr bwMode="auto">
          <a:xfrm>
            <a:off x="5146267" y="3209544"/>
            <a:ext cx="7045733" cy="36484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42ED3B-4827-98A1-5759-04BDA68F24E0}"/>
              </a:ext>
            </a:extLst>
          </p:cNvPr>
          <p:cNvSpPr>
            <a:spLocks noGrp="1"/>
          </p:cNvSpPr>
          <p:nvPr>
            <p:ph type="title"/>
          </p:nvPr>
        </p:nvSpPr>
        <p:spPr/>
        <p:txBody>
          <a:bodyPr>
            <a:normAutofit/>
          </a:bodyPr>
          <a:lstStyle/>
          <a:p>
            <a:r>
              <a:rPr lang="en-US" sz="4000" dirty="0"/>
              <a:t>Historical Milestones - Foundational Theories</a:t>
            </a:r>
          </a:p>
        </p:txBody>
      </p:sp>
      <p:sp>
        <p:nvSpPr>
          <p:cNvPr id="3" name="Content Placeholder 2">
            <a:extLst>
              <a:ext uri="{FF2B5EF4-FFF2-40B4-BE49-F238E27FC236}">
                <a16:creationId xmlns:a16="http://schemas.microsoft.com/office/drawing/2014/main" id="{4CB93250-E080-0FFA-D89D-68993C0E935D}"/>
              </a:ext>
            </a:extLst>
          </p:cNvPr>
          <p:cNvSpPr>
            <a:spLocks noGrp="1"/>
          </p:cNvSpPr>
          <p:nvPr>
            <p:ph idx="1"/>
          </p:nvPr>
        </p:nvSpPr>
        <p:spPr>
          <a:xfrm>
            <a:off x="838200" y="1825625"/>
            <a:ext cx="6394704" cy="4351338"/>
          </a:xfrm>
        </p:spPr>
        <p:txBody>
          <a:bodyPr>
            <a:normAutofit/>
          </a:bodyPr>
          <a:lstStyle/>
          <a:p>
            <a:pPr marL="0" indent="0">
              <a:buNone/>
            </a:pPr>
            <a:r>
              <a:rPr lang="en-US" sz="1600" b="1" dirty="0"/>
              <a:t>Alan Turing</a:t>
            </a:r>
          </a:p>
          <a:p>
            <a:pPr marL="0" indent="0">
              <a:buNone/>
            </a:pPr>
            <a:r>
              <a:rPr lang="en-US" sz="1600" dirty="0"/>
              <a:t>Proposed the concept of a universal machine (Turing Machine) capable of performing any computation. Introduced the Turing Test as a measure of machine intelligence.</a:t>
            </a:r>
          </a:p>
        </p:txBody>
      </p:sp>
      <p:pic>
        <p:nvPicPr>
          <p:cNvPr id="40964" name="Picture 4" descr="How the Turing Test Propelled AI Forward: A Look at Its Significance in the  Field. | by Shruti Gaikwad | Medium">
            <a:extLst>
              <a:ext uri="{FF2B5EF4-FFF2-40B4-BE49-F238E27FC236}">
                <a16:creationId xmlns:a16="http://schemas.microsoft.com/office/drawing/2014/main" id="{17E067E8-6F14-ACD6-267D-E19E53BC4C6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0775" t="9165" r="19168" b="9274"/>
          <a:stretch/>
        </p:blipFill>
        <p:spPr bwMode="auto">
          <a:xfrm>
            <a:off x="749692" y="3063240"/>
            <a:ext cx="4389236" cy="3550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007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John McCarthy — A Mind Behind Artificial Intelligence | by Eduardo Casanova  | Aug, 2024 | Medium">
            <a:extLst>
              <a:ext uri="{FF2B5EF4-FFF2-40B4-BE49-F238E27FC236}">
                <a16:creationId xmlns:a16="http://schemas.microsoft.com/office/drawing/2014/main" id="{4CA5A0FC-CD83-A475-A806-80B0109183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9" t="9650" b="9215"/>
          <a:stretch/>
        </p:blipFill>
        <p:spPr bwMode="auto">
          <a:xfrm>
            <a:off x="2685287" y="2852928"/>
            <a:ext cx="8276407" cy="40050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CB93250-E080-0FFA-D89D-68993C0E935D}"/>
              </a:ext>
            </a:extLst>
          </p:cNvPr>
          <p:cNvSpPr>
            <a:spLocks noGrp="1"/>
          </p:cNvSpPr>
          <p:nvPr>
            <p:ph idx="1"/>
          </p:nvPr>
        </p:nvSpPr>
        <p:spPr>
          <a:xfrm>
            <a:off x="838200" y="1825625"/>
            <a:ext cx="6394704" cy="4351338"/>
          </a:xfrm>
        </p:spPr>
        <p:txBody>
          <a:bodyPr>
            <a:normAutofit/>
          </a:bodyPr>
          <a:lstStyle/>
          <a:p>
            <a:pPr marL="0" indent="0">
              <a:buNone/>
            </a:pPr>
            <a:r>
              <a:rPr lang="en-US" sz="1600" b="1" dirty="0"/>
              <a:t>John McCarthy</a:t>
            </a:r>
            <a:endParaRPr lang="en-US" sz="1600" dirty="0"/>
          </a:p>
          <a:p>
            <a:pPr marL="0" indent="0">
              <a:buNone/>
            </a:pPr>
            <a:r>
              <a:rPr lang="en-US" sz="1600" dirty="0"/>
              <a:t>Coined the term "</a:t>
            </a:r>
            <a:r>
              <a:rPr lang="en-US" sz="1600" i="1" dirty="0"/>
              <a:t>Artificial Intelligence</a:t>
            </a:r>
            <a:r>
              <a:rPr lang="en-US" sz="1600" dirty="0"/>
              <a:t>" in 1956.Organized the Dartmouth Conference, the first AI conference, which laid the groundwork for AI research.</a:t>
            </a:r>
          </a:p>
        </p:txBody>
      </p:sp>
      <p:sp>
        <p:nvSpPr>
          <p:cNvPr id="6" name="Title 1">
            <a:extLst>
              <a:ext uri="{FF2B5EF4-FFF2-40B4-BE49-F238E27FC236}">
                <a16:creationId xmlns:a16="http://schemas.microsoft.com/office/drawing/2014/main" id="{75DEA8D1-6272-3571-85DA-852816B27EC4}"/>
              </a:ext>
            </a:extLst>
          </p:cNvPr>
          <p:cNvSpPr txBox="1">
            <a:spLocks/>
          </p:cNvSpPr>
          <p:nvPr/>
        </p:nvSpPr>
        <p:spPr>
          <a:xfrm>
            <a:off x="838200" y="4818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Historical Milestones - Foundational Theories</a:t>
            </a:r>
          </a:p>
        </p:txBody>
      </p:sp>
    </p:spTree>
    <p:extLst>
      <p:ext uri="{BB962C8B-B14F-4D97-AF65-F5344CB8AC3E}">
        <p14:creationId xmlns:p14="http://schemas.microsoft.com/office/powerpoint/2010/main" val="3969881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ED3B-4827-98A1-5759-04BDA68F24E0}"/>
              </a:ext>
            </a:extLst>
          </p:cNvPr>
          <p:cNvSpPr>
            <a:spLocks noGrp="1"/>
          </p:cNvSpPr>
          <p:nvPr>
            <p:ph type="title"/>
          </p:nvPr>
        </p:nvSpPr>
        <p:spPr/>
        <p:txBody>
          <a:bodyPr>
            <a:normAutofit/>
          </a:bodyPr>
          <a:lstStyle/>
          <a:p>
            <a:r>
              <a:rPr lang="en-US" sz="4000" dirty="0"/>
              <a:t>Historical Milestones - Pioneering Projects</a:t>
            </a:r>
          </a:p>
        </p:txBody>
      </p:sp>
      <p:sp>
        <p:nvSpPr>
          <p:cNvPr id="3" name="Content Placeholder 2">
            <a:extLst>
              <a:ext uri="{FF2B5EF4-FFF2-40B4-BE49-F238E27FC236}">
                <a16:creationId xmlns:a16="http://schemas.microsoft.com/office/drawing/2014/main" id="{4CB93250-E080-0FFA-D89D-68993C0E935D}"/>
              </a:ext>
            </a:extLst>
          </p:cNvPr>
          <p:cNvSpPr>
            <a:spLocks noGrp="1"/>
          </p:cNvSpPr>
          <p:nvPr>
            <p:ph idx="1"/>
          </p:nvPr>
        </p:nvSpPr>
        <p:spPr>
          <a:xfrm>
            <a:off x="838200" y="1690688"/>
            <a:ext cx="3642360" cy="4233672"/>
          </a:xfrm>
        </p:spPr>
        <p:txBody>
          <a:bodyPr>
            <a:normAutofit/>
          </a:bodyPr>
          <a:lstStyle/>
          <a:p>
            <a:pPr marL="0" indent="0">
              <a:buNone/>
            </a:pPr>
            <a:r>
              <a:rPr lang="en-US" sz="1600" b="1" dirty="0"/>
              <a:t>Logic Theorist (1956)</a:t>
            </a:r>
          </a:p>
          <a:p>
            <a:pPr marL="0" indent="0">
              <a:buNone/>
            </a:pPr>
            <a:r>
              <a:rPr lang="en-US" sz="1600" dirty="0"/>
              <a:t>Developed by Allen Newell and Herbert A. Simon. Considered the first AI program, capable of proving mathematical theorems.</a:t>
            </a:r>
          </a:p>
          <a:p>
            <a:pPr marL="0" indent="0">
              <a:buNone/>
            </a:pPr>
            <a:endParaRPr lang="en-US" sz="1600" dirty="0"/>
          </a:p>
          <a:p>
            <a:pPr marL="0" indent="0">
              <a:buNone/>
            </a:pPr>
            <a:endParaRPr lang="en-US" sz="1600" b="1" dirty="0"/>
          </a:p>
          <a:p>
            <a:pPr marL="0" indent="0">
              <a:buNone/>
            </a:pPr>
            <a:endParaRPr lang="en-US" sz="1600" b="1" dirty="0"/>
          </a:p>
          <a:p>
            <a:pPr marL="0" indent="0">
              <a:buNone/>
            </a:pPr>
            <a:r>
              <a:rPr lang="en-US" sz="1600" b="1" dirty="0"/>
              <a:t>ELIZA (1966)</a:t>
            </a:r>
          </a:p>
          <a:p>
            <a:pPr marL="0" indent="0">
              <a:buNone/>
            </a:pPr>
            <a:r>
              <a:rPr lang="en-US" sz="1600" dirty="0"/>
              <a:t>Created by Joseph Weizenbaum. Early natural language processing program that simulated conversation.</a:t>
            </a:r>
          </a:p>
        </p:txBody>
      </p:sp>
      <p:pic>
        <p:nvPicPr>
          <p:cNvPr id="44034" name="Picture 2" descr="The Nominalist's View The here, relating the objects on Level 2 to one... |  Download Scientific Diagram">
            <a:extLst>
              <a:ext uri="{FF2B5EF4-FFF2-40B4-BE49-F238E27FC236}">
                <a16:creationId xmlns:a16="http://schemas.microsoft.com/office/drawing/2014/main" id="{49BC9669-E24A-DCC2-E202-CD8E26D98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104" y="1732615"/>
            <a:ext cx="7235952" cy="1642987"/>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Example of ELIZA ELIZA, a chatbot was designed by Joseph Weizenbaum to... |  Download Scientific Diagram">
            <a:extLst>
              <a:ext uri="{FF2B5EF4-FFF2-40B4-BE49-F238E27FC236}">
                <a16:creationId xmlns:a16="http://schemas.microsoft.com/office/drawing/2014/main" id="{84C178D3-7291-0B84-C9F0-EBED2B61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019" y="3659908"/>
            <a:ext cx="5361781"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716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7AC9-3C87-0594-13E2-0137FF24E107}"/>
              </a:ext>
            </a:extLst>
          </p:cNvPr>
          <p:cNvSpPr>
            <a:spLocks noGrp="1"/>
          </p:cNvSpPr>
          <p:nvPr>
            <p:ph type="title"/>
          </p:nvPr>
        </p:nvSpPr>
        <p:spPr/>
        <p:txBody>
          <a:bodyPr>
            <a:normAutofit/>
          </a:bodyPr>
          <a:lstStyle/>
          <a:p>
            <a:r>
              <a:rPr lang="en-US" sz="3600" dirty="0"/>
              <a:t>Recent Advancements - Impact of Big Data and Improved Algorithms</a:t>
            </a:r>
          </a:p>
        </p:txBody>
      </p:sp>
      <p:sp>
        <p:nvSpPr>
          <p:cNvPr id="3" name="Content Placeholder 2">
            <a:extLst>
              <a:ext uri="{FF2B5EF4-FFF2-40B4-BE49-F238E27FC236}">
                <a16:creationId xmlns:a16="http://schemas.microsoft.com/office/drawing/2014/main" id="{D0DBC8AA-2C25-87FC-4699-F466F6E6588B}"/>
              </a:ext>
            </a:extLst>
          </p:cNvPr>
          <p:cNvSpPr>
            <a:spLocks noGrp="1"/>
          </p:cNvSpPr>
          <p:nvPr>
            <p:ph idx="1"/>
          </p:nvPr>
        </p:nvSpPr>
        <p:spPr/>
        <p:txBody>
          <a:bodyPr>
            <a:normAutofit/>
          </a:bodyPr>
          <a:lstStyle/>
          <a:p>
            <a:pPr marL="0" indent="0">
              <a:buNone/>
            </a:pPr>
            <a:r>
              <a:rPr lang="en-US" sz="1600" b="1" i="1" dirty="0"/>
              <a:t>Deep Learning Evolution</a:t>
            </a:r>
            <a:endParaRPr lang="en-US" sz="1600" dirty="0"/>
          </a:p>
          <a:p>
            <a:r>
              <a:rPr lang="en-US" sz="1600" dirty="0"/>
              <a:t>Early Models:</a:t>
            </a:r>
          </a:p>
          <a:p>
            <a:pPr marL="457200" lvl="1" indent="0">
              <a:buNone/>
            </a:pPr>
            <a:r>
              <a:rPr lang="en-US" sz="1200" dirty="0"/>
              <a:t>Simple feedforward neural networks with limited depth.</a:t>
            </a:r>
          </a:p>
          <a:p>
            <a:r>
              <a:rPr lang="en-US" sz="1600" dirty="0"/>
              <a:t>Modern Architectures:</a:t>
            </a:r>
          </a:p>
          <a:p>
            <a:pPr marL="457200" lvl="1" indent="0">
              <a:buNone/>
            </a:pPr>
            <a:r>
              <a:rPr lang="en-US" sz="1400" b="1" dirty="0">
                <a:highlight>
                  <a:srgbClr val="FFFF00"/>
                </a:highlight>
              </a:rPr>
              <a:t>Convolutional Neural Networks (CNNs)</a:t>
            </a:r>
          </a:p>
          <a:p>
            <a:pPr marL="457200" lvl="1" indent="0">
              <a:buNone/>
            </a:pPr>
            <a:r>
              <a:rPr lang="en-US" sz="1400" dirty="0"/>
              <a:t>Specialized for processing grid-like data such as images. Image and video recognition, object detection.</a:t>
            </a:r>
          </a:p>
          <a:p>
            <a:pPr marL="457200" lvl="1" indent="0">
              <a:buNone/>
            </a:pPr>
            <a:r>
              <a:rPr lang="en-US" sz="1400" b="1" dirty="0">
                <a:highlight>
                  <a:srgbClr val="FFFF00"/>
                </a:highlight>
              </a:rPr>
              <a:t>Recurrent Neural Networks (RNNs) and LSTMs</a:t>
            </a:r>
          </a:p>
          <a:p>
            <a:pPr marL="457200" lvl="1" indent="0">
              <a:buNone/>
            </a:pPr>
            <a:r>
              <a:rPr lang="en-US" sz="1400" dirty="0"/>
              <a:t>Designed for sequential data processing. Language modeling, speech recognition, time-series prediction.</a:t>
            </a:r>
          </a:p>
          <a:p>
            <a:pPr marL="457200" lvl="1" indent="0">
              <a:buNone/>
            </a:pPr>
            <a:r>
              <a:rPr lang="en-US" sz="1400" b="1" dirty="0">
                <a:highlight>
                  <a:srgbClr val="FFFF00"/>
                </a:highlight>
              </a:rPr>
              <a:t>Transformers</a:t>
            </a:r>
          </a:p>
          <a:p>
            <a:pPr marL="457200" lvl="1" indent="0">
              <a:buNone/>
            </a:pPr>
            <a:r>
              <a:rPr lang="en-US" sz="1400" dirty="0"/>
              <a:t>Utilizes self-attention mechanisms for parallel processing. Machine translation, text generation, and more.</a:t>
            </a:r>
          </a:p>
        </p:txBody>
      </p:sp>
    </p:spTree>
    <p:extLst>
      <p:ext uri="{BB962C8B-B14F-4D97-AF65-F5344CB8AC3E}">
        <p14:creationId xmlns:p14="http://schemas.microsoft.com/office/powerpoint/2010/main" val="96217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Learning Objectives</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pPr marL="0" indent="0">
              <a:buNone/>
            </a:pPr>
            <a:r>
              <a:rPr lang="en-US" sz="2000" dirty="0"/>
              <a:t>By the end of this lecture, students will be able to:</a:t>
            </a:r>
          </a:p>
          <a:p>
            <a:pPr lvl="1"/>
            <a:r>
              <a:rPr lang="en-US" sz="1600" dirty="0"/>
              <a:t>Define and explain what constitutes an advanced AI system.</a:t>
            </a:r>
          </a:p>
          <a:p>
            <a:pPr lvl="1"/>
            <a:r>
              <a:rPr lang="en-US" sz="1600" dirty="0"/>
              <a:t>Identify and describe various AI technologies and their applications.</a:t>
            </a:r>
          </a:p>
          <a:p>
            <a:pPr lvl="1"/>
            <a:r>
              <a:rPr lang="en-US" sz="1600" dirty="0"/>
              <a:t>Understand the historical evolution of AI systems.</a:t>
            </a:r>
          </a:p>
          <a:p>
            <a:pPr lvl="1"/>
            <a:r>
              <a:rPr lang="en-US" sz="1600" dirty="0"/>
              <a:t>Recognize current trends and anticipate future directions in AI.</a:t>
            </a:r>
            <a:endParaRPr lang="en-US" sz="1050" dirty="0"/>
          </a:p>
        </p:txBody>
      </p:sp>
    </p:spTree>
    <p:extLst>
      <p:ext uri="{BB962C8B-B14F-4D97-AF65-F5344CB8AC3E}">
        <p14:creationId xmlns:p14="http://schemas.microsoft.com/office/powerpoint/2010/main" val="3254559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7AC9-3C87-0594-13E2-0137FF24E107}"/>
              </a:ext>
            </a:extLst>
          </p:cNvPr>
          <p:cNvSpPr>
            <a:spLocks noGrp="1"/>
          </p:cNvSpPr>
          <p:nvPr>
            <p:ph type="title"/>
          </p:nvPr>
        </p:nvSpPr>
        <p:spPr/>
        <p:txBody>
          <a:bodyPr>
            <a:normAutofit/>
          </a:bodyPr>
          <a:lstStyle/>
          <a:p>
            <a:r>
              <a:rPr lang="en-US" sz="3600" dirty="0"/>
              <a:t>Notable Breakthroughs</a:t>
            </a:r>
          </a:p>
        </p:txBody>
      </p:sp>
      <p:sp>
        <p:nvSpPr>
          <p:cNvPr id="3" name="Content Placeholder 2">
            <a:extLst>
              <a:ext uri="{FF2B5EF4-FFF2-40B4-BE49-F238E27FC236}">
                <a16:creationId xmlns:a16="http://schemas.microsoft.com/office/drawing/2014/main" id="{D0DBC8AA-2C25-87FC-4699-F466F6E6588B}"/>
              </a:ext>
            </a:extLst>
          </p:cNvPr>
          <p:cNvSpPr>
            <a:spLocks noGrp="1"/>
          </p:cNvSpPr>
          <p:nvPr>
            <p:ph idx="1"/>
          </p:nvPr>
        </p:nvSpPr>
        <p:spPr>
          <a:xfrm>
            <a:off x="838200" y="1825625"/>
            <a:ext cx="4629912" cy="4351338"/>
          </a:xfrm>
        </p:spPr>
        <p:txBody>
          <a:bodyPr>
            <a:normAutofit/>
          </a:bodyPr>
          <a:lstStyle/>
          <a:p>
            <a:pPr marL="0" indent="0">
              <a:buNone/>
            </a:pPr>
            <a:r>
              <a:rPr lang="en-US" sz="1600" b="1" dirty="0">
                <a:highlight>
                  <a:srgbClr val="FFFF00"/>
                </a:highlight>
              </a:rPr>
              <a:t>ResNet (2015)</a:t>
            </a:r>
          </a:p>
          <a:p>
            <a:pPr marL="0" indent="0">
              <a:buNone/>
            </a:pPr>
            <a:r>
              <a:rPr lang="en-US" sz="1600" dirty="0"/>
              <a:t>Introduced residual connections to enable training of very deep networks. Achieved state-of-the-art performance in image recognition tasks.</a:t>
            </a:r>
          </a:p>
          <a:p>
            <a:pPr marL="0" indent="0">
              <a:buNone/>
            </a:pPr>
            <a:r>
              <a:rPr lang="en-US" sz="1600" b="1" dirty="0">
                <a:highlight>
                  <a:srgbClr val="FFFF00"/>
                </a:highlight>
              </a:rPr>
              <a:t>Generative Adversarial Networks (GANs):</a:t>
            </a:r>
          </a:p>
          <a:p>
            <a:pPr marL="0" indent="0">
              <a:buNone/>
            </a:pPr>
            <a:r>
              <a:rPr lang="en-US" sz="1600" dirty="0"/>
              <a:t>Framework involving two networks (generator and discriminator) competing against each other. Applications: Image generation, style transfer, data augmentation.</a:t>
            </a:r>
          </a:p>
          <a:p>
            <a:pPr marL="0" indent="0">
              <a:buNone/>
            </a:pPr>
            <a:r>
              <a:rPr lang="en-US" sz="1600" b="1" dirty="0">
                <a:highlight>
                  <a:srgbClr val="FFFF00"/>
                </a:highlight>
              </a:rPr>
              <a:t>Attention Mechanisms:</a:t>
            </a:r>
          </a:p>
          <a:p>
            <a:pPr marL="0" indent="0">
              <a:buNone/>
            </a:pPr>
            <a:r>
              <a:rPr lang="en-US" sz="1600" dirty="0"/>
              <a:t>Enhanced the ability of models to focus on relevant parts of the input data. Key to the success of Transformer-based models like BERT and GPT.</a:t>
            </a:r>
          </a:p>
        </p:txBody>
      </p:sp>
      <p:pic>
        <p:nvPicPr>
          <p:cNvPr id="7" name="Picture 6" descr="A diagram of a device&#10;&#10;Description automatically generated with medium confidence">
            <a:extLst>
              <a:ext uri="{FF2B5EF4-FFF2-40B4-BE49-F238E27FC236}">
                <a16:creationId xmlns:a16="http://schemas.microsoft.com/office/drawing/2014/main" id="{98685E66-4766-0588-3624-752EA1ED49F0}"/>
              </a:ext>
            </a:extLst>
          </p:cNvPr>
          <p:cNvPicPr>
            <a:picLocks noChangeAspect="1"/>
          </p:cNvPicPr>
          <p:nvPr/>
        </p:nvPicPr>
        <p:blipFill>
          <a:blip r:embed="rId2">
            <a:extLst>
              <a:ext uri="{28A0092B-C50C-407E-A947-70E740481C1C}">
                <a14:useLocalDpi xmlns:a14="http://schemas.microsoft.com/office/drawing/2010/main" val="0"/>
              </a:ext>
            </a:extLst>
          </a:blip>
          <a:srcRect t="11278"/>
          <a:stretch/>
        </p:blipFill>
        <p:spPr>
          <a:xfrm>
            <a:off x="5444404" y="1825624"/>
            <a:ext cx="6657440" cy="3322447"/>
          </a:xfrm>
          <a:prstGeom prst="rect">
            <a:avLst/>
          </a:prstGeom>
        </p:spPr>
      </p:pic>
    </p:spTree>
    <p:extLst>
      <p:ext uri="{BB962C8B-B14F-4D97-AF65-F5344CB8AC3E}">
        <p14:creationId xmlns:p14="http://schemas.microsoft.com/office/powerpoint/2010/main" val="2685636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438-B8C2-94D8-405C-94D8CCD6772F}"/>
              </a:ext>
            </a:extLst>
          </p:cNvPr>
          <p:cNvSpPr>
            <a:spLocks noGrp="1"/>
          </p:cNvSpPr>
          <p:nvPr>
            <p:ph type="ctrTitle"/>
          </p:nvPr>
        </p:nvSpPr>
        <p:spPr>
          <a:xfrm>
            <a:off x="1523999" y="2084514"/>
            <a:ext cx="9144000" cy="951294"/>
          </a:xfrm>
        </p:spPr>
        <p:txBody>
          <a:bodyPr>
            <a:normAutofit/>
          </a:bodyPr>
          <a:lstStyle/>
          <a:p>
            <a:r>
              <a:rPr lang="en-US" sz="4000" dirty="0"/>
              <a:t>Current Trends and Future Directions</a:t>
            </a:r>
          </a:p>
        </p:txBody>
      </p:sp>
    </p:spTree>
    <p:extLst>
      <p:ext uri="{BB962C8B-B14F-4D97-AF65-F5344CB8AC3E}">
        <p14:creationId xmlns:p14="http://schemas.microsoft.com/office/powerpoint/2010/main" val="3834888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Explainable AI (XAI). 1. What is Explainable AI? | by DSLAB GLOBAL | Medium">
            <a:extLst>
              <a:ext uri="{FF2B5EF4-FFF2-40B4-BE49-F238E27FC236}">
                <a16:creationId xmlns:a16="http://schemas.microsoft.com/office/drawing/2014/main" id="{058AC84C-CB5E-F9C8-A6FA-7947494F5A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850" b="28973"/>
          <a:stretch/>
        </p:blipFill>
        <p:spPr bwMode="auto">
          <a:xfrm>
            <a:off x="3239671" y="4384779"/>
            <a:ext cx="8809426" cy="22386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AE7AC9-3C87-0594-13E2-0137FF24E107}"/>
              </a:ext>
            </a:extLst>
          </p:cNvPr>
          <p:cNvSpPr>
            <a:spLocks noGrp="1"/>
          </p:cNvSpPr>
          <p:nvPr>
            <p:ph type="title"/>
          </p:nvPr>
        </p:nvSpPr>
        <p:spPr/>
        <p:txBody>
          <a:bodyPr>
            <a:normAutofit/>
          </a:bodyPr>
          <a:lstStyle/>
          <a:p>
            <a:r>
              <a:rPr lang="en-US" sz="3600" dirty="0"/>
              <a:t>Explainable AI (XAI)</a:t>
            </a:r>
          </a:p>
        </p:txBody>
      </p:sp>
      <p:sp>
        <p:nvSpPr>
          <p:cNvPr id="3" name="Content Placeholder 2">
            <a:extLst>
              <a:ext uri="{FF2B5EF4-FFF2-40B4-BE49-F238E27FC236}">
                <a16:creationId xmlns:a16="http://schemas.microsoft.com/office/drawing/2014/main" id="{D0DBC8AA-2C25-87FC-4699-F466F6E6588B}"/>
              </a:ext>
            </a:extLst>
          </p:cNvPr>
          <p:cNvSpPr>
            <a:spLocks noGrp="1"/>
          </p:cNvSpPr>
          <p:nvPr>
            <p:ph idx="1"/>
          </p:nvPr>
        </p:nvSpPr>
        <p:spPr>
          <a:xfrm>
            <a:off x="838200" y="1825625"/>
            <a:ext cx="6376416" cy="4351338"/>
          </a:xfrm>
        </p:spPr>
        <p:txBody>
          <a:bodyPr>
            <a:normAutofit/>
          </a:bodyPr>
          <a:lstStyle/>
          <a:p>
            <a:pPr marL="0" indent="0">
              <a:buNone/>
            </a:pPr>
            <a:r>
              <a:rPr lang="en-US" sz="1600" dirty="0"/>
              <a:t>Explainable AI (XAI) focuses on making AI decision-making processes transparent and understandable to users.</a:t>
            </a:r>
          </a:p>
          <a:p>
            <a:pPr marL="0" indent="0">
              <a:buNone/>
            </a:pPr>
            <a:r>
              <a:rPr lang="en-US" sz="1600" b="1" i="1" dirty="0"/>
              <a:t>Importance of Transparency</a:t>
            </a:r>
          </a:p>
          <a:p>
            <a:pPr marL="0" indent="0">
              <a:buNone/>
            </a:pPr>
            <a:r>
              <a:rPr lang="en-US" sz="1600" dirty="0">
                <a:highlight>
                  <a:srgbClr val="FFFF00"/>
                </a:highlight>
              </a:rPr>
              <a:t>Building Trust: </a:t>
            </a:r>
            <a:r>
              <a:rPr lang="en-US" sz="1600" dirty="0"/>
              <a:t>When users can understand how AI makes decisions, they are more likely to trust and adopt AI solutions.</a:t>
            </a:r>
          </a:p>
          <a:p>
            <a:pPr marL="0" indent="0">
              <a:buNone/>
            </a:pPr>
            <a:r>
              <a:rPr lang="en-US" sz="1600" dirty="0">
                <a:highlight>
                  <a:srgbClr val="FFFF00"/>
                </a:highlight>
              </a:rPr>
              <a:t>Accountability &amp; Compliance: </a:t>
            </a:r>
            <a:r>
              <a:rPr lang="en-US" sz="1600" dirty="0"/>
              <a:t>Transparent AI ensures that systems meet legal and ethical standards, making it easier to hold entities accountable for AI-driven outcomes.</a:t>
            </a:r>
          </a:p>
          <a:p>
            <a:pPr marL="0" indent="0">
              <a:buNone/>
            </a:pPr>
            <a:r>
              <a:rPr lang="en-US" sz="1600" dirty="0">
                <a:highlight>
                  <a:srgbClr val="FFFF00"/>
                </a:highlight>
              </a:rPr>
              <a:t>Reliability &amp; Ethics:</a:t>
            </a:r>
            <a:r>
              <a:rPr lang="en-US" sz="1600" dirty="0"/>
              <a:t> Explainability improves the reliability of AI by identifying biases or errors, leading to more ethical and responsible AI deployment.</a:t>
            </a:r>
          </a:p>
        </p:txBody>
      </p:sp>
    </p:spTree>
    <p:extLst>
      <p:ext uri="{BB962C8B-B14F-4D97-AF65-F5344CB8AC3E}">
        <p14:creationId xmlns:p14="http://schemas.microsoft.com/office/powerpoint/2010/main" val="1581419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7AC9-3C87-0594-13E2-0137FF24E107}"/>
              </a:ext>
            </a:extLst>
          </p:cNvPr>
          <p:cNvSpPr>
            <a:spLocks noGrp="1"/>
          </p:cNvSpPr>
          <p:nvPr>
            <p:ph type="title"/>
          </p:nvPr>
        </p:nvSpPr>
        <p:spPr/>
        <p:txBody>
          <a:bodyPr>
            <a:normAutofit/>
          </a:bodyPr>
          <a:lstStyle/>
          <a:p>
            <a:r>
              <a:rPr lang="en-US" sz="3600" dirty="0"/>
              <a:t>AI Ethics and Governance</a:t>
            </a:r>
          </a:p>
        </p:txBody>
      </p:sp>
      <p:sp>
        <p:nvSpPr>
          <p:cNvPr id="3" name="Content Placeholder 2">
            <a:extLst>
              <a:ext uri="{FF2B5EF4-FFF2-40B4-BE49-F238E27FC236}">
                <a16:creationId xmlns:a16="http://schemas.microsoft.com/office/drawing/2014/main" id="{D0DBC8AA-2C25-87FC-4699-F466F6E6588B}"/>
              </a:ext>
            </a:extLst>
          </p:cNvPr>
          <p:cNvSpPr>
            <a:spLocks noGrp="1"/>
          </p:cNvSpPr>
          <p:nvPr>
            <p:ph idx="1"/>
          </p:nvPr>
        </p:nvSpPr>
        <p:spPr>
          <a:xfrm>
            <a:off x="838200" y="1825625"/>
            <a:ext cx="5599176" cy="4351338"/>
          </a:xfrm>
        </p:spPr>
        <p:txBody>
          <a:bodyPr>
            <a:normAutofit/>
          </a:bodyPr>
          <a:lstStyle/>
          <a:p>
            <a:pPr marL="0" indent="0">
              <a:buNone/>
            </a:pPr>
            <a:r>
              <a:rPr lang="en-US" sz="1600" b="1" i="1" dirty="0"/>
              <a:t>Addressing Biases in AI Systems</a:t>
            </a:r>
          </a:p>
          <a:p>
            <a:pPr marL="0" indent="0">
              <a:buNone/>
            </a:pPr>
            <a:r>
              <a:rPr lang="en-US" sz="1600" dirty="0">
                <a:highlight>
                  <a:srgbClr val="FFFF00"/>
                </a:highlight>
              </a:rPr>
              <a:t>Identifying and Mitigating Biases: </a:t>
            </a:r>
            <a:r>
              <a:rPr lang="en-US" sz="1600" dirty="0"/>
              <a:t>Detecting biases in data and algorithms to promote fairness and reduce discrimination in AI outcomes.</a:t>
            </a:r>
          </a:p>
          <a:p>
            <a:pPr marL="0" indent="0">
              <a:buNone/>
            </a:pPr>
            <a:r>
              <a:rPr lang="en-US" sz="1600" dirty="0">
                <a:highlight>
                  <a:srgbClr val="FFFF00"/>
                </a:highlight>
              </a:rPr>
              <a:t>Implementing Ethical Guidelines: </a:t>
            </a:r>
            <a:r>
              <a:rPr lang="en-US" sz="1600" dirty="0"/>
              <a:t>Establishing clear ethical standards to ensure AI is used responsibly and in alignment with societal values.</a:t>
            </a:r>
          </a:p>
          <a:p>
            <a:pPr marL="0" indent="0">
              <a:buNone/>
            </a:pPr>
            <a:r>
              <a:rPr lang="en-US" sz="1600" dirty="0">
                <a:highlight>
                  <a:srgbClr val="FFFF00"/>
                </a:highlight>
              </a:rPr>
              <a:t>Governance Frameworks:</a:t>
            </a:r>
            <a:r>
              <a:rPr lang="en-US" sz="1600" dirty="0"/>
              <a:t> Developing structures to monitor and regulate AI practices, ensuring accountability and compliance with ethical principles.</a:t>
            </a:r>
          </a:p>
        </p:txBody>
      </p:sp>
      <p:graphicFrame>
        <p:nvGraphicFramePr>
          <p:cNvPr id="4" name="Diagram 3">
            <a:extLst>
              <a:ext uri="{FF2B5EF4-FFF2-40B4-BE49-F238E27FC236}">
                <a16:creationId xmlns:a16="http://schemas.microsoft.com/office/drawing/2014/main" id="{B5CDC098-5484-7172-CAEF-EBEBD8CBB46A}"/>
              </a:ext>
            </a:extLst>
          </p:cNvPr>
          <p:cNvGraphicFramePr/>
          <p:nvPr>
            <p:extLst>
              <p:ext uri="{D42A27DB-BD31-4B8C-83A1-F6EECF244321}">
                <p14:modId xmlns:p14="http://schemas.microsoft.com/office/powerpoint/2010/main" val="4020277006"/>
              </p:ext>
            </p:extLst>
          </p:nvPr>
        </p:nvGraphicFramePr>
        <p:xfrm>
          <a:off x="5779008" y="1825625"/>
          <a:ext cx="7114032" cy="4486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0325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7AC9-3C87-0594-13E2-0137FF24E107}"/>
              </a:ext>
            </a:extLst>
          </p:cNvPr>
          <p:cNvSpPr>
            <a:spLocks noGrp="1"/>
          </p:cNvSpPr>
          <p:nvPr>
            <p:ph type="title"/>
          </p:nvPr>
        </p:nvSpPr>
        <p:spPr/>
        <p:txBody>
          <a:bodyPr>
            <a:normAutofit/>
          </a:bodyPr>
          <a:lstStyle/>
          <a:p>
            <a:r>
              <a:rPr lang="en-US" sz="3600" dirty="0"/>
              <a:t>Integration with Emerging Technologies</a:t>
            </a:r>
          </a:p>
        </p:txBody>
      </p:sp>
      <p:sp>
        <p:nvSpPr>
          <p:cNvPr id="3" name="Content Placeholder 2">
            <a:extLst>
              <a:ext uri="{FF2B5EF4-FFF2-40B4-BE49-F238E27FC236}">
                <a16:creationId xmlns:a16="http://schemas.microsoft.com/office/drawing/2014/main" id="{D0DBC8AA-2C25-87FC-4699-F466F6E6588B}"/>
              </a:ext>
            </a:extLst>
          </p:cNvPr>
          <p:cNvSpPr>
            <a:spLocks noGrp="1"/>
          </p:cNvSpPr>
          <p:nvPr>
            <p:ph idx="1"/>
          </p:nvPr>
        </p:nvSpPr>
        <p:spPr>
          <a:xfrm>
            <a:off x="838200" y="1825625"/>
            <a:ext cx="8936736" cy="4351338"/>
          </a:xfrm>
        </p:spPr>
        <p:txBody>
          <a:bodyPr>
            <a:normAutofit/>
          </a:bodyPr>
          <a:lstStyle/>
          <a:p>
            <a:pPr marL="0" indent="0">
              <a:buNone/>
            </a:pPr>
            <a:r>
              <a:rPr lang="en-US" sz="1600" b="1" i="1" dirty="0"/>
              <a:t>Internet of Things (IoT): Enhancing Connectivity and Data Collection</a:t>
            </a:r>
          </a:p>
          <a:p>
            <a:r>
              <a:rPr lang="en-US" sz="1600" dirty="0">
                <a:highlight>
                  <a:srgbClr val="FFFF00"/>
                </a:highlight>
              </a:rPr>
              <a:t>Real-Time Data Acquisition: </a:t>
            </a:r>
            <a:r>
              <a:rPr lang="en-US" sz="1600" dirty="0"/>
              <a:t>Gathers data from interconnected devices in real time.</a:t>
            </a:r>
          </a:p>
          <a:p>
            <a:r>
              <a:rPr lang="en-US" sz="1600" dirty="0">
                <a:highlight>
                  <a:srgbClr val="FFFF00"/>
                </a:highlight>
              </a:rPr>
              <a:t>Smarter AI Applications: </a:t>
            </a:r>
            <a:r>
              <a:rPr lang="en-US" sz="1600" dirty="0"/>
              <a:t>Utilizes continuous data streams to enhance AI capabilities.</a:t>
            </a:r>
          </a:p>
          <a:p>
            <a:r>
              <a:rPr lang="en-US" sz="1600" dirty="0">
                <a:highlight>
                  <a:srgbClr val="FFFF00"/>
                </a:highlight>
              </a:rPr>
              <a:t>Automation &amp; Efficiency: </a:t>
            </a:r>
            <a:r>
              <a:rPr lang="en-US" sz="1600" dirty="0"/>
              <a:t>Improves automation across industries with enriched data.</a:t>
            </a:r>
          </a:p>
          <a:p>
            <a:endParaRPr lang="en-US" sz="1600" dirty="0"/>
          </a:p>
          <a:p>
            <a:pPr marL="0" indent="0">
              <a:buNone/>
            </a:pPr>
            <a:r>
              <a:rPr lang="en-US" sz="1600" b="1" i="1" dirty="0"/>
              <a:t>Edge Computing: Processing Data Closer to the Source for Faster Decision-Making</a:t>
            </a:r>
          </a:p>
          <a:p>
            <a:r>
              <a:rPr lang="en-US" sz="1600" dirty="0">
                <a:highlight>
                  <a:srgbClr val="FFFF00"/>
                </a:highlight>
              </a:rPr>
              <a:t>Reduced Latency: </a:t>
            </a:r>
            <a:r>
              <a:rPr lang="en-US" sz="1600" dirty="0"/>
              <a:t>Processes data locally, reducing delays compared to centralized cloud servers.</a:t>
            </a:r>
          </a:p>
          <a:p>
            <a:r>
              <a:rPr lang="en-US" sz="1600" dirty="0">
                <a:highlight>
                  <a:srgbClr val="FFFF00"/>
                </a:highlight>
              </a:rPr>
              <a:t>Enhanced Privacy: </a:t>
            </a:r>
            <a:r>
              <a:rPr lang="en-US" sz="1600" dirty="0"/>
              <a:t>Maintains data security by processing sensitive information on local devices.</a:t>
            </a:r>
          </a:p>
          <a:p>
            <a:r>
              <a:rPr lang="en-US" sz="1600" dirty="0">
                <a:highlight>
                  <a:srgbClr val="FFFF00"/>
                </a:highlight>
              </a:rPr>
              <a:t>Real-Time Applications: </a:t>
            </a:r>
            <a:r>
              <a:rPr lang="en-US" sz="1600" dirty="0"/>
              <a:t>Supports AI systems that need immediate decision-making responses.</a:t>
            </a:r>
          </a:p>
        </p:txBody>
      </p:sp>
      <p:pic>
        <p:nvPicPr>
          <p:cNvPr id="47108" name="Picture 4" descr="NL Technologies">
            <a:extLst>
              <a:ext uri="{FF2B5EF4-FFF2-40B4-BE49-F238E27FC236}">
                <a16:creationId xmlns:a16="http://schemas.microsoft.com/office/drawing/2014/main" id="{0B08AD6D-964F-D168-9DB0-7DF288FE6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6685" y="1523561"/>
            <a:ext cx="2603731" cy="209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170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bubble&#10;&#10;Description automatically generated">
            <a:extLst>
              <a:ext uri="{FF2B5EF4-FFF2-40B4-BE49-F238E27FC236}">
                <a16:creationId xmlns:a16="http://schemas.microsoft.com/office/drawing/2014/main" id="{1395C06E-DF13-9A08-C33E-A1A28765A811}"/>
              </a:ext>
            </a:extLst>
          </p:cNvPr>
          <p:cNvPicPr>
            <a:picLocks noChangeAspect="1"/>
          </p:cNvPicPr>
          <p:nvPr/>
        </p:nvPicPr>
        <p:blipFill>
          <a:blip r:embed="rId3">
            <a:extLst>
              <a:ext uri="{28A0092B-C50C-407E-A947-70E740481C1C}">
                <a14:useLocalDpi xmlns:a14="http://schemas.microsoft.com/office/drawing/2010/main" val="0"/>
              </a:ext>
            </a:extLst>
          </a:blip>
          <a:srcRect l="33320" t="26334" r="29120" b="27106"/>
          <a:stretch/>
        </p:blipFill>
        <p:spPr>
          <a:xfrm>
            <a:off x="8866632" y="2029968"/>
            <a:ext cx="2862072" cy="2660904"/>
          </a:xfrm>
          <a:prstGeom prst="rect">
            <a:avLst/>
          </a:prstGeom>
        </p:spPr>
      </p:pic>
      <p:sp>
        <p:nvSpPr>
          <p:cNvPr id="2" name="Title 1">
            <a:extLst>
              <a:ext uri="{FF2B5EF4-FFF2-40B4-BE49-F238E27FC236}">
                <a16:creationId xmlns:a16="http://schemas.microsoft.com/office/drawing/2014/main" id="{B8AE7AC9-3C87-0594-13E2-0137FF24E107}"/>
              </a:ext>
            </a:extLst>
          </p:cNvPr>
          <p:cNvSpPr>
            <a:spLocks noGrp="1"/>
          </p:cNvSpPr>
          <p:nvPr>
            <p:ph type="title"/>
          </p:nvPr>
        </p:nvSpPr>
        <p:spPr/>
        <p:txBody>
          <a:bodyPr>
            <a:normAutofit/>
          </a:bodyPr>
          <a:lstStyle/>
          <a:p>
            <a:r>
              <a:rPr lang="en-US" sz="3600" dirty="0"/>
              <a:t>Future Directions in AI Systems</a:t>
            </a:r>
          </a:p>
        </p:txBody>
      </p:sp>
      <p:sp>
        <p:nvSpPr>
          <p:cNvPr id="3" name="Content Placeholder 2">
            <a:extLst>
              <a:ext uri="{FF2B5EF4-FFF2-40B4-BE49-F238E27FC236}">
                <a16:creationId xmlns:a16="http://schemas.microsoft.com/office/drawing/2014/main" id="{D0DBC8AA-2C25-87FC-4699-F466F6E6588B}"/>
              </a:ext>
            </a:extLst>
          </p:cNvPr>
          <p:cNvSpPr>
            <a:spLocks noGrp="1"/>
          </p:cNvSpPr>
          <p:nvPr>
            <p:ph idx="1"/>
          </p:nvPr>
        </p:nvSpPr>
        <p:spPr>
          <a:xfrm>
            <a:off x="838200" y="1825625"/>
            <a:ext cx="8936736" cy="4351338"/>
          </a:xfrm>
        </p:spPr>
        <p:txBody>
          <a:bodyPr>
            <a:normAutofit/>
          </a:bodyPr>
          <a:lstStyle/>
          <a:p>
            <a:pPr marL="0" indent="0">
              <a:buNone/>
            </a:pPr>
            <a:r>
              <a:rPr lang="en-US" sz="1600" b="1" i="1" dirty="0"/>
              <a:t>AI-Driven Personalization and Customization:</a:t>
            </a:r>
          </a:p>
          <a:p>
            <a:r>
              <a:rPr lang="en-US" sz="1600" dirty="0"/>
              <a:t>Tailoring AI systems to individual user preferences and behaviors.</a:t>
            </a:r>
          </a:p>
          <a:p>
            <a:r>
              <a:rPr lang="en-US" sz="1600" dirty="0"/>
              <a:t>Enhancing user experiences through customized interactions and services.</a:t>
            </a:r>
          </a:p>
          <a:p>
            <a:r>
              <a:rPr lang="en-US" sz="1600" dirty="0"/>
              <a:t>Driving efficiency and satisfaction with personalized solutions.</a:t>
            </a:r>
          </a:p>
          <a:p>
            <a:pPr marL="0" indent="0">
              <a:buNone/>
            </a:pPr>
            <a:endParaRPr lang="en-US" sz="1600" dirty="0"/>
          </a:p>
          <a:p>
            <a:pPr marL="0" indent="0">
              <a:buNone/>
            </a:pPr>
            <a:r>
              <a:rPr lang="en-US" sz="1600" b="1" i="1" dirty="0"/>
              <a:t>Advances in General AI and Autonomous Systems:</a:t>
            </a:r>
          </a:p>
          <a:p>
            <a:r>
              <a:rPr lang="en-US" sz="1600" dirty="0"/>
              <a:t>Moving towards Artificial General Intelligence (AGI) with versatile cognitive abilities.</a:t>
            </a:r>
          </a:p>
          <a:p>
            <a:r>
              <a:rPr lang="en-US" sz="1600" dirty="0"/>
              <a:t>Developing autonomous systems capable of independent decision-making.</a:t>
            </a:r>
          </a:p>
          <a:p>
            <a:r>
              <a:rPr lang="en-US" sz="1600" dirty="0"/>
              <a:t>Addressing challenges in complexity, ethics, and safety for reliable AI operations.</a:t>
            </a:r>
          </a:p>
        </p:txBody>
      </p:sp>
    </p:spTree>
    <p:extLst>
      <p:ext uri="{BB962C8B-B14F-4D97-AF65-F5344CB8AC3E}">
        <p14:creationId xmlns:p14="http://schemas.microsoft.com/office/powerpoint/2010/main" val="3500247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line drawing of a windmill&#10;&#10;Description automatically generated">
            <a:extLst>
              <a:ext uri="{FF2B5EF4-FFF2-40B4-BE49-F238E27FC236}">
                <a16:creationId xmlns:a16="http://schemas.microsoft.com/office/drawing/2014/main" id="{8343237F-5528-2C87-A9E4-C7718DCAEEE1}"/>
              </a:ext>
            </a:extLst>
          </p:cNvPr>
          <p:cNvPicPr>
            <a:picLocks noChangeAspect="1"/>
          </p:cNvPicPr>
          <p:nvPr/>
        </p:nvPicPr>
        <p:blipFill>
          <a:blip r:embed="rId3">
            <a:extLst>
              <a:ext uri="{28A0092B-C50C-407E-A947-70E740481C1C}">
                <a14:useLocalDpi xmlns:a14="http://schemas.microsoft.com/office/drawing/2010/main" val="0"/>
              </a:ext>
            </a:extLst>
          </a:blip>
          <a:srcRect l="22990" r="20712"/>
          <a:stretch/>
        </p:blipFill>
        <p:spPr>
          <a:xfrm>
            <a:off x="8449057" y="1191403"/>
            <a:ext cx="3163824" cy="5619782"/>
          </a:xfrm>
          <a:prstGeom prst="rect">
            <a:avLst/>
          </a:prstGeom>
        </p:spPr>
      </p:pic>
      <p:sp>
        <p:nvSpPr>
          <p:cNvPr id="2" name="Title 1">
            <a:extLst>
              <a:ext uri="{FF2B5EF4-FFF2-40B4-BE49-F238E27FC236}">
                <a16:creationId xmlns:a16="http://schemas.microsoft.com/office/drawing/2014/main" id="{B8AE7AC9-3C87-0594-13E2-0137FF24E107}"/>
              </a:ext>
            </a:extLst>
          </p:cNvPr>
          <p:cNvSpPr>
            <a:spLocks noGrp="1"/>
          </p:cNvSpPr>
          <p:nvPr>
            <p:ph type="title"/>
          </p:nvPr>
        </p:nvSpPr>
        <p:spPr/>
        <p:txBody>
          <a:bodyPr>
            <a:normAutofit/>
          </a:bodyPr>
          <a:lstStyle/>
          <a:p>
            <a:r>
              <a:rPr lang="en-US" sz="3600" dirty="0"/>
              <a:t>Future Directions in AI Systems</a:t>
            </a:r>
          </a:p>
        </p:txBody>
      </p:sp>
      <p:sp>
        <p:nvSpPr>
          <p:cNvPr id="3" name="Content Placeholder 2">
            <a:extLst>
              <a:ext uri="{FF2B5EF4-FFF2-40B4-BE49-F238E27FC236}">
                <a16:creationId xmlns:a16="http://schemas.microsoft.com/office/drawing/2014/main" id="{D0DBC8AA-2C25-87FC-4699-F466F6E6588B}"/>
              </a:ext>
            </a:extLst>
          </p:cNvPr>
          <p:cNvSpPr>
            <a:spLocks noGrp="1"/>
          </p:cNvSpPr>
          <p:nvPr>
            <p:ph idx="1"/>
          </p:nvPr>
        </p:nvSpPr>
        <p:spPr>
          <a:xfrm>
            <a:off x="838200" y="1825625"/>
            <a:ext cx="8936736" cy="4351338"/>
          </a:xfrm>
        </p:spPr>
        <p:txBody>
          <a:bodyPr>
            <a:normAutofit/>
          </a:bodyPr>
          <a:lstStyle/>
          <a:p>
            <a:pPr marL="0" indent="0">
              <a:buNone/>
            </a:pPr>
            <a:r>
              <a:rPr lang="en-US" sz="1600" b="1" i="1" dirty="0"/>
              <a:t>Sustainable and Energy-Efficient AI Solutions:</a:t>
            </a:r>
          </a:p>
          <a:p>
            <a:r>
              <a:rPr lang="en-US" sz="1600" dirty="0"/>
              <a:t>Reducing the environmental impact of large-scale AI models.</a:t>
            </a:r>
          </a:p>
          <a:p>
            <a:r>
              <a:rPr lang="en-US" sz="1600" dirty="0"/>
              <a:t>Implementing green computing practices and optimizing algorithms for efficiency.</a:t>
            </a:r>
          </a:p>
          <a:p>
            <a:r>
              <a:rPr lang="en-US" sz="1600" dirty="0"/>
              <a:t>Promoting sustainable AI development to ensure long-term viability.</a:t>
            </a:r>
          </a:p>
        </p:txBody>
      </p:sp>
    </p:spTree>
    <p:extLst>
      <p:ext uri="{BB962C8B-B14F-4D97-AF65-F5344CB8AC3E}">
        <p14:creationId xmlns:p14="http://schemas.microsoft.com/office/powerpoint/2010/main" val="1884481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Most US Teens Use Generative AI. Most of Their Parents Don't Know | WIRED">
            <a:extLst>
              <a:ext uri="{FF2B5EF4-FFF2-40B4-BE49-F238E27FC236}">
                <a16:creationId xmlns:a16="http://schemas.microsoft.com/office/drawing/2014/main" id="{72677941-856A-3D81-FE52-11DDF0395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144" y="2362581"/>
            <a:ext cx="7991856" cy="4495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6471F3-B21C-BBF3-0B32-9B5BF348957A}"/>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B9D3CA5C-6A9F-1307-CE75-ED00C313E5B5}"/>
              </a:ext>
            </a:extLst>
          </p:cNvPr>
          <p:cNvSpPr>
            <a:spLocks noGrp="1"/>
          </p:cNvSpPr>
          <p:nvPr>
            <p:ph idx="1"/>
          </p:nvPr>
        </p:nvSpPr>
        <p:spPr>
          <a:xfrm>
            <a:off x="838200" y="1825625"/>
            <a:ext cx="7757160" cy="725551"/>
          </a:xfrm>
        </p:spPr>
        <p:txBody>
          <a:bodyPr/>
          <a:lstStyle/>
          <a:p>
            <a:pPr marL="0" indent="0">
              <a:buNone/>
            </a:pPr>
            <a:r>
              <a:rPr lang="en-US" dirty="0"/>
              <a:t>Generative AI and Large Language Models (LLMs)</a:t>
            </a:r>
          </a:p>
        </p:txBody>
      </p:sp>
    </p:spTree>
    <p:extLst>
      <p:ext uri="{BB962C8B-B14F-4D97-AF65-F5344CB8AC3E}">
        <p14:creationId xmlns:p14="http://schemas.microsoft.com/office/powerpoint/2010/main" val="382129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02"/>
                                        </p:tgtEl>
                                        <p:attrNameLst>
                                          <p:attrName>style.visibility</p:attrName>
                                        </p:attrNameLst>
                                      </p:cBhvr>
                                      <p:to>
                                        <p:strVal val="visible"/>
                                      </p:to>
                                    </p:set>
                                    <p:animEffect transition="in" filter="fade">
                                      <p:cBhvr>
                                        <p:cTn id="12" dur="5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text&#10;&#10;Description automatically generated">
            <a:extLst>
              <a:ext uri="{FF2B5EF4-FFF2-40B4-BE49-F238E27FC236}">
                <a16:creationId xmlns:a16="http://schemas.microsoft.com/office/drawing/2014/main" id="{EE4F50DA-0C11-22F8-6BE8-7D66DB8A761B}"/>
              </a:ext>
            </a:extLst>
          </p:cNvPr>
          <p:cNvPicPr>
            <a:picLocks noChangeAspect="1"/>
          </p:cNvPicPr>
          <p:nvPr/>
        </p:nvPicPr>
        <p:blipFill>
          <a:blip r:embed="rId2">
            <a:extLst>
              <a:ext uri="{28A0092B-C50C-407E-A947-70E740481C1C}">
                <a14:useLocalDpi xmlns:a14="http://schemas.microsoft.com/office/drawing/2010/main" val="0"/>
              </a:ext>
            </a:extLst>
          </a:blip>
          <a:srcRect t="30226" b="35219"/>
          <a:stretch/>
        </p:blipFill>
        <p:spPr>
          <a:xfrm>
            <a:off x="2368480" y="2096653"/>
            <a:ext cx="7163447" cy="2475347"/>
          </a:xfrm>
          <a:prstGeom prst="rect">
            <a:avLst/>
          </a:prstGeom>
        </p:spPr>
      </p:pic>
    </p:spTree>
    <p:extLst>
      <p:ext uri="{BB962C8B-B14F-4D97-AF65-F5344CB8AC3E}">
        <p14:creationId xmlns:p14="http://schemas.microsoft.com/office/powerpoint/2010/main" val="2917113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438-B8C2-94D8-405C-94D8CCD6772F}"/>
              </a:ext>
            </a:extLst>
          </p:cNvPr>
          <p:cNvSpPr>
            <a:spLocks noGrp="1"/>
          </p:cNvSpPr>
          <p:nvPr>
            <p:ph type="ctrTitle"/>
          </p:nvPr>
        </p:nvSpPr>
        <p:spPr>
          <a:xfrm>
            <a:off x="1523999" y="2084514"/>
            <a:ext cx="9144000" cy="951294"/>
          </a:xfrm>
        </p:spPr>
        <p:txBody>
          <a:bodyPr>
            <a:normAutofit/>
          </a:bodyPr>
          <a:lstStyle/>
          <a:p>
            <a:r>
              <a:rPr lang="en-US" sz="4000" dirty="0"/>
              <a:t>What is Computational Intelligence?</a:t>
            </a:r>
          </a:p>
        </p:txBody>
      </p:sp>
      <p:pic>
        <p:nvPicPr>
          <p:cNvPr id="8" name="Picture 7" descr="A yellow question mark with a face on it&#10;&#10;Description automatically generated">
            <a:extLst>
              <a:ext uri="{FF2B5EF4-FFF2-40B4-BE49-F238E27FC236}">
                <a16:creationId xmlns:a16="http://schemas.microsoft.com/office/drawing/2014/main" id="{01E11E28-28A8-1AF0-867E-8BB2ACA3A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725" y="3035808"/>
            <a:ext cx="2560320" cy="2560320"/>
          </a:xfrm>
          <a:prstGeom prst="rect">
            <a:avLst/>
          </a:prstGeom>
        </p:spPr>
      </p:pic>
    </p:spTree>
    <p:extLst>
      <p:ext uri="{BB962C8B-B14F-4D97-AF65-F5344CB8AC3E}">
        <p14:creationId xmlns:p14="http://schemas.microsoft.com/office/powerpoint/2010/main" val="2462468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image of a brain&#10;&#10;Description automatically generated">
            <a:extLst>
              <a:ext uri="{FF2B5EF4-FFF2-40B4-BE49-F238E27FC236}">
                <a16:creationId xmlns:a16="http://schemas.microsoft.com/office/drawing/2014/main" id="{EB4FC5E8-6FE8-54BA-03D2-685055B85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2624582"/>
            <a:ext cx="4916424" cy="3687318"/>
          </a:xfrm>
          <a:prstGeom prst="rect">
            <a:avLst/>
          </a:prstGeom>
        </p:spPr>
      </p:pic>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What is Computational Intelligence?</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pPr marL="0" indent="0">
              <a:buNone/>
            </a:pPr>
            <a:r>
              <a:rPr lang="en-US" sz="1800" dirty="0"/>
              <a:t>Computational Intelligence (CI) is a subfield of artificial intelligence that focuses on the development of adaptive and intelligent computational systems. It encompasses techniques such as machine learning, neural networks, fuzzy systems, and evolutionary computation. CI aims to create systems that can learn from data, adapt to new situations, and make informed decisions, thereby enabling the creation of modern, intelligent systems.</a:t>
            </a:r>
            <a:endParaRPr lang="en-US" sz="1400" dirty="0"/>
          </a:p>
        </p:txBody>
      </p:sp>
    </p:spTree>
    <p:extLst>
      <p:ext uri="{BB962C8B-B14F-4D97-AF65-F5344CB8AC3E}">
        <p14:creationId xmlns:p14="http://schemas.microsoft.com/office/powerpoint/2010/main" val="3726601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artoon of a planet&#10;&#10;Description automatically generated">
            <a:extLst>
              <a:ext uri="{FF2B5EF4-FFF2-40B4-BE49-F238E27FC236}">
                <a16:creationId xmlns:a16="http://schemas.microsoft.com/office/drawing/2014/main" id="{333BE30B-C42B-58B0-0F9B-095E82515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118" y="3158236"/>
            <a:ext cx="3699764" cy="3699764"/>
          </a:xfrm>
          <a:prstGeom prst="rect">
            <a:avLst/>
          </a:prstGeom>
        </p:spPr>
      </p:pic>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a:xfrm>
            <a:off x="838200" y="500062"/>
            <a:ext cx="10515600" cy="1325563"/>
          </a:xfrm>
        </p:spPr>
        <p:txBody>
          <a:bodyPr>
            <a:normAutofit/>
          </a:bodyPr>
          <a:lstStyle/>
          <a:p>
            <a:r>
              <a:rPr lang="en-US" sz="4000" dirty="0"/>
              <a:t>Why "Building Modern Systems: Theory and Implementation"?</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pPr marL="0" indent="0">
              <a:buNone/>
            </a:pPr>
            <a:r>
              <a:rPr lang="en-US" sz="1800" dirty="0"/>
              <a:t>The course title emphasizes a comprehensive approach to system development. "Building Modern Systems" highlights the focus on creating advanced, scalable, and efficient computational systems. "Theory and Implementation" signifies the dual emphasis on understanding the foundational theoretical concepts and applying them through practical, hands-on projects. This combination ensures that students not only grasp the underlying principles of computational intelligence but also acquire the skills to implement these concepts in real-world applications.</a:t>
            </a:r>
            <a:endParaRPr lang="en-US" sz="1400" dirty="0"/>
          </a:p>
        </p:txBody>
      </p:sp>
    </p:spTree>
    <p:extLst>
      <p:ext uri="{BB962C8B-B14F-4D97-AF65-F5344CB8AC3E}">
        <p14:creationId xmlns:p14="http://schemas.microsoft.com/office/powerpoint/2010/main" val="3336795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438-B8C2-94D8-405C-94D8CCD6772F}"/>
              </a:ext>
            </a:extLst>
          </p:cNvPr>
          <p:cNvSpPr>
            <a:spLocks noGrp="1"/>
          </p:cNvSpPr>
          <p:nvPr>
            <p:ph type="ctrTitle"/>
          </p:nvPr>
        </p:nvSpPr>
        <p:spPr>
          <a:xfrm>
            <a:off x="1523999" y="2084514"/>
            <a:ext cx="9144000" cy="951294"/>
          </a:xfrm>
        </p:spPr>
        <p:txBody>
          <a:bodyPr>
            <a:normAutofit/>
          </a:bodyPr>
          <a:lstStyle/>
          <a:p>
            <a:r>
              <a:rPr lang="en-US" sz="4000" dirty="0"/>
              <a:t>Introduction to Advanced AI Systems</a:t>
            </a:r>
          </a:p>
        </p:txBody>
      </p:sp>
    </p:spTree>
    <p:extLst>
      <p:ext uri="{BB962C8B-B14F-4D97-AF65-F5344CB8AC3E}">
        <p14:creationId xmlns:p14="http://schemas.microsoft.com/office/powerpoint/2010/main" val="1237971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1737</TotalTime>
  <Words>2936</Words>
  <Application>Microsoft Office PowerPoint</Application>
  <PresentationFormat>Widescreen</PresentationFormat>
  <Paragraphs>260</Paragraphs>
  <Slides>58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-apple-system</vt:lpstr>
      <vt:lpstr>Aptos</vt:lpstr>
      <vt:lpstr>Aptos Display</vt:lpstr>
      <vt:lpstr>Arial</vt:lpstr>
      <vt:lpstr>Office Theme</vt:lpstr>
      <vt:lpstr>Building Modern Systems: Theory and Implementation (Computational Intelligence)</vt:lpstr>
      <vt:lpstr>Course Contents</vt:lpstr>
      <vt:lpstr>Course Overview</vt:lpstr>
      <vt:lpstr>Lecture Overview</vt:lpstr>
      <vt:lpstr>Learning Objectives</vt:lpstr>
      <vt:lpstr>What is Computational Intelligence?</vt:lpstr>
      <vt:lpstr>What is Computational Intelligence?</vt:lpstr>
      <vt:lpstr>Why "Building Modern Systems: Theory and Implementation"?</vt:lpstr>
      <vt:lpstr>Introduction to Advanced AI Systems</vt:lpstr>
      <vt:lpstr>What are Advanced AI Systems</vt:lpstr>
      <vt:lpstr>Autonomy </vt:lpstr>
      <vt:lpstr>Levels of Autonomy </vt:lpstr>
      <vt:lpstr>Levels of Autonomy - Low </vt:lpstr>
      <vt:lpstr>Levels of Autonomy </vt:lpstr>
      <vt:lpstr>Levels of Autonomy - Medium </vt:lpstr>
      <vt:lpstr>Levels of Autonomy  - Medium  </vt:lpstr>
      <vt:lpstr>Levels of Autonomy </vt:lpstr>
      <vt:lpstr>Levels of Autonomy  - High  </vt:lpstr>
      <vt:lpstr>Levels of Autonomy  - High  </vt:lpstr>
      <vt:lpstr>Challenges of Autonomy </vt:lpstr>
      <vt:lpstr>Adaptability </vt:lpstr>
      <vt:lpstr>Types of Adaptability</vt:lpstr>
      <vt:lpstr>Types of Adaptability</vt:lpstr>
      <vt:lpstr>Types of Adaptability</vt:lpstr>
      <vt:lpstr>PowerPoint Presentation</vt:lpstr>
      <vt:lpstr>Challenges of Adaptability  </vt:lpstr>
      <vt:lpstr>Learning Capabilities </vt:lpstr>
      <vt:lpstr>Types of Learning </vt:lpstr>
      <vt:lpstr>Types of Learning </vt:lpstr>
      <vt:lpstr>Types of Learning </vt:lpstr>
      <vt:lpstr>Types of Learning </vt:lpstr>
      <vt:lpstr>Types of Learning </vt:lpstr>
      <vt:lpstr>Challenges of Learning  </vt:lpstr>
      <vt:lpstr>Decision-Making Processes</vt:lpstr>
      <vt:lpstr>Types of Decision-Making Models</vt:lpstr>
      <vt:lpstr>Types of Decision-Making Models</vt:lpstr>
      <vt:lpstr>Types of Decision-Making Models</vt:lpstr>
      <vt:lpstr>Types of Decision-Making Models</vt:lpstr>
      <vt:lpstr>Challenges of Decision-Making  </vt:lpstr>
      <vt:lpstr>Distinguish Advanced AI from Basic AI Systems </vt:lpstr>
      <vt:lpstr>Overview of AI Technologies and Applications</vt:lpstr>
      <vt:lpstr>Core AI Technologies</vt:lpstr>
      <vt:lpstr>Natural Language Processing (NLP)</vt:lpstr>
      <vt:lpstr>Modern NLP</vt:lpstr>
      <vt:lpstr>Evolution of AI Systems</vt:lpstr>
      <vt:lpstr>Historical Milestones - Foundational Theories</vt:lpstr>
      <vt:lpstr>PowerPoint Presentation</vt:lpstr>
      <vt:lpstr>Historical Milestones - Pioneering Projects</vt:lpstr>
      <vt:lpstr>Recent Advancements - Impact of Big Data and Improved Algorithms</vt:lpstr>
      <vt:lpstr>Notable Breakthroughs</vt:lpstr>
      <vt:lpstr>Current Trends and Future Directions</vt:lpstr>
      <vt:lpstr>Explainable AI (XAI)</vt:lpstr>
      <vt:lpstr>AI Ethics and Governance</vt:lpstr>
      <vt:lpstr>Integration with Emerging Technologies</vt:lpstr>
      <vt:lpstr>Future Directions in AI Systems</vt:lpstr>
      <vt:lpstr>Future Directions in AI Systems</vt:lpstr>
      <vt:lpstr>What’s Next?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Hamas-Ur- Rehman</dc:creator>
  <cp:lastModifiedBy>Hamas-Ur- Rehman</cp:lastModifiedBy>
  <cp:revision>157</cp:revision>
  <dcterms:created xsi:type="dcterms:W3CDTF">2024-09-21T13:40:00Z</dcterms:created>
  <dcterms:modified xsi:type="dcterms:W3CDTF">2024-09-22T18:37:21Z</dcterms:modified>
</cp:coreProperties>
</file>